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2" r:id="rId15"/>
    <p:sldId id="270" r:id="rId16"/>
    <p:sldId id="27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p:restoredTop sz="57175"/>
  </p:normalViewPr>
  <p:slideViewPr>
    <p:cSldViewPr snapToGrid="0" snapToObjects="1">
      <p:cViewPr varScale="1">
        <p:scale>
          <a:sx n="62" d="100"/>
          <a:sy n="62" d="100"/>
        </p:scale>
        <p:origin x="2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5BE4D-061A-894A-8039-58BAAA2449EF}" type="datetimeFigureOut">
              <a:rPr lang="en-US" smtClean="0"/>
              <a:t>12/9/21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50A05-63E6-B343-90A3-079FF1D03057}" type="slidenum">
              <a:rPr lang="en-US" smtClean="0"/>
              <a:t>‹N°›</a:t>
            </a:fld>
            <a:endParaRPr lang="en-US"/>
          </a:p>
        </p:txBody>
      </p:sp>
    </p:spTree>
    <p:extLst>
      <p:ext uri="{BB962C8B-B14F-4D97-AF65-F5344CB8AC3E}">
        <p14:creationId xmlns:p14="http://schemas.microsoft.com/office/powerpoint/2010/main" val="59348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My presentation will be on Deep learning strategies for land surface and sea surface temperature using IASI observations.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a:t>
            </a:fld>
            <a:endParaRPr lang="en-US"/>
          </a:p>
        </p:txBody>
      </p:sp>
    </p:spTree>
    <p:extLst>
      <p:ext uri="{BB962C8B-B14F-4D97-AF65-F5344CB8AC3E}">
        <p14:creationId xmlns:p14="http://schemas.microsoft.com/office/powerpoint/2010/main" val="15577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First here we have the results from the simplest solution of training a single MLP model over the entire spatial domain and using only the TB information. We see that this leads to high regional biases, even if the spatial domain is not large compared to a potential global recovery. A single network cannot capture the subtilities of the independent TBs/TS relationship found in each pixel of the domain. </a:t>
            </a:r>
          </a:p>
          <a:p>
            <a:endParaRPr lang="en-US" dirty="0"/>
          </a:p>
          <a:p>
            <a:r>
              <a:rPr lang="en-US" dirty="0"/>
              <a:t>By adding location information as input to the same model, regional biases are significantly reduced, especially over complex areas. Location information is beneficial for the MLP, but it is better here to add only "physical" variables. For example, experiments have shown that adding non-physical variables such as latitude and longitude requires more neurons in the hidden layer than adding physical variables.</a:t>
            </a:r>
          </a:p>
          <a:p>
            <a:endParaRPr lang="en-US" dirty="0"/>
          </a:p>
          <a:p>
            <a:r>
              <a:rPr lang="en-US" dirty="0"/>
              <a:t>A great improvement can be observed by using pixel-by-pixel MLP models: with only 5 neurons in the hidden layer for each MLP model, almost no regional bias is observed over the problematic regions (especially the alpine region) because each MLP is specialized to one pixel location. These models do not have to trade off between regions and the remaining error and bias especially over the Alps is inherent to the true physical difficulty of the inversion process in these locations.</a:t>
            </a:r>
          </a:p>
          <a:p>
            <a:endParaRPr lang="en-US" dirty="0"/>
          </a:p>
          <a:p>
            <a:r>
              <a:rPr lang="en-US" dirty="0"/>
              <a:t>Although localized by the nature of the image processing approach, the generic CNN model produces considerable error over the problematic regions, again primarily bias errors. </a:t>
            </a:r>
          </a:p>
          <a:p>
            <a:endParaRPr lang="en-US" dirty="0"/>
          </a:p>
          <a:p>
            <a:r>
              <a:rPr lang="en-US" dirty="0"/>
              <a:t>On the other hand, the localized CNN model produces much smaller bias errors. It is also the model that produces the lowest error overall. The localized convolutional layer captures dedicated spatial patterns at each location to aid inversion. </a:t>
            </a:r>
          </a:p>
          <a:p>
            <a:endParaRPr lang="en-US" dirty="0"/>
          </a:p>
          <a:p>
            <a:r>
              <a:rPr lang="en-US" dirty="0"/>
              <a:t>Overall, the two networks that perform best in terms of error and regional bias reduction are the individual MLPs and the localized CNN. The residual error and bias on these two methods is due to the physical difficulty of the inversion process. </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10</a:t>
            </a:fld>
            <a:endParaRPr lang="en-US"/>
          </a:p>
        </p:txBody>
      </p:sp>
    </p:spTree>
    <p:extLst>
      <p:ext uri="{BB962C8B-B14F-4D97-AF65-F5344CB8AC3E}">
        <p14:creationId xmlns:p14="http://schemas.microsoft.com/office/powerpoint/2010/main" val="155254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For the rest of this presentation, we will focus on the results yielded by the localized CNN since we were keen to further analyze and understand the functioning of image processing techniques. To be the most coherent, we train two separate networks for daytime and </a:t>
            </a:r>
            <a:r>
              <a:rPr lang="en-US" noProof="0" dirty="0" err="1"/>
              <a:t>nightime</a:t>
            </a:r>
            <a:r>
              <a:rPr lang="en-US" noProof="0" dirty="0"/>
              <a:t> TS retrieval. </a:t>
            </a:r>
            <a:r>
              <a:rPr lang="en-US" sz="1200" kern="1200" noProof="0" dirty="0">
                <a:solidFill>
                  <a:schemeClr val="tx1"/>
                </a:solidFill>
                <a:effectLst/>
                <a:latin typeface="Calibri" pitchFamily="34" charset="0"/>
                <a:ea typeface="+mn-ea"/>
                <a:cs typeface="+mn-cs"/>
              </a:rPr>
              <a:t>Here two examples of retrieval. On the left is the surface temperature target, coming from ERA5 model, then here the EUMETSAT operational retrieval, and then on the right here what we predict. The results are of </a:t>
            </a:r>
            <a:r>
              <a:rPr lang="en-US" sz="1200" kern="1200" noProof="0" dirty="0" err="1">
                <a:solidFill>
                  <a:schemeClr val="tx1"/>
                </a:solidFill>
                <a:effectLst/>
                <a:latin typeface="Calibri" pitchFamily="34" charset="0"/>
                <a:ea typeface="+mn-ea"/>
                <a:cs typeface="+mn-cs"/>
              </a:rPr>
              <a:t>excellant</a:t>
            </a:r>
            <a:r>
              <a:rPr lang="en-US" sz="1200" kern="1200" noProof="0" dirty="0">
                <a:solidFill>
                  <a:schemeClr val="tx1"/>
                </a:solidFill>
                <a:effectLst/>
                <a:latin typeface="Calibri" pitchFamily="34" charset="0"/>
                <a:ea typeface="+mn-ea"/>
                <a:cs typeface="+mn-cs"/>
              </a:rPr>
              <a:t> quality. We obtain less that 1K over sea and less that 2K over 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Calibri" pitchFamily="34" charset="0"/>
                <a:ea typeface="+mn-ea"/>
                <a:cs typeface="+mn-cs"/>
              </a:rPr>
              <a:t>We see the difference between our retrieval and ERA5 and also between our retrieval and EUMETSAT here on the right. We can see that we are close to white which is 0 difference so this shows the quality of the results. The errors are homogeneous, which shows that we have well managed to reduce regional biases.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comparison with </a:t>
            </a:r>
            <a:r>
              <a:rPr lang="en-US" dirty="0" err="1"/>
              <a:t>Eumetsat</a:t>
            </a:r>
            <a:r>
              <a:rPr lang="en-US" dirty="0"/>
              <a:t> TS is also useful because </a:t>
            </a:r>
            <a:r>
              <a:rPr lang="en-US" dirty="0" err="1"/>
              <a:t>Eumetsat</a:t>
            </a:r>
            <a:r>
              <a:rPr lang="en-US" dirty="0"/>
              <a:t> uses IASI data as well as microwave data for their TS inversion and trains their algorithm on the TS of ERA5 as well. We can therefore say we share the same objective as them and this makes our results perfectly comparable.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our tests showed that the obtained error between ERA5 and EUMETSAT is almost identical than between the retrieved TS and EUMETSAT </a:t>
            </a:r>
            <a:r>
              <a:rPr lang="en-US" dirty="0" err="1"/>
              <a:t>durig</a:t>
            </a:r>
            <a:r>
              <a:rPr lang="en-US" dirty="0"/>
              <a:t> the daytime. This is already an excellent achievement, because we are using a simple, single layer CNN, as opposed to a much more complex inversion algorithm used by EUMETSAT. This shows the effectiveness of using a localized CNN, and more generally of using localization within the retrieval algorithm. </a:t>
            </a:r>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11</a:t>
            </a:fld>
            <a:endParaRPr lang="en-US"/>
          </a:p>
        </p:txBody>
      </p:sp>
    </p:spTree>
    <p:extLst>
      <p:ext uri="{BB962C8B-B14F-4D97-AF65-F5344CB8AC3E}">
        <p14:creationId xmlns:p14="http://schemas.microsoft.com/office/powerpoint/2010/main" val="209840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Moving onto estimating retrieval uncertainties. </a:t>
            </a:r>
          </a:p>
          <a:p>
            <a:r>
              <a:rPr lang="en-US" noProof="0" dirty="0"/>
              <a:t>As I said, an important source of information for assimilation in NWP models is satellite observations, and two approaches can be considered: the assimilation on the raw radiances (TBs) or the assimilation of the retrieved products (TS). In both cases, the model is weighted based on their respective uncertainties. Therefore, an uncertainty estimate for the satellite information is necessary. </a:t>
            </a:r>
          </a:p>
          <a:p>
            <a:endParaRPr lang="en-US" noProof="0" dirty="0"/>
          </a:p>
          <a:p>
            <a:r>
              <a:rPr lang="en-US" noProof="0" dirty="0"/>
              <a:t>In the past, the first option was often preferred. A major reason for this is the difficulty to obtain uncertainty estimates of retrieved products. However, the RT calculations are less accurate for surface simulations due to parameters such as soil texture and surface </a:t>
            </a:r>
            <a:r>
              <a:rPr lang="en-US" noProof="0" dirty="0" err="1"/>
              <a:t>emissivities</a:t>
            </a:r>
            <a:r>
              <a:rPr lang="en-US" noProof="0" dirty="0"/>
              <a:t> being difficult to obtain. Therefore, the assimilation of a retrieved product is a viable alternative, especially when uncertainty estimates are available. </a:t>
            </a:r>
          </a:p>
          <a:p>
            <a:endParaRPr lang="en-US" noProof="0" dirty="0"/>
          </a:p>
          <a:p>
            <a:r>
              <a:rPr lang="en-US" sz="1200" kern="1200" noProof="0" dirty="0">
                <a:solidFill>
                  <a:schemeClr val="tx1"/>
                </a:solidFill>
                <a:effectLst/>
                <a:latin typeface="Calibri" pitchFamily="34" charset="0"/>
                <a:ea typeface="+mn-ea"/>
                <a:cs typeface="+mn-cs"/>
              </a:rPr>
              <a:t>What we currently have is an NN or CNN retrieval of the surface temperature and Ideally, we would like to be able to predict the surface temperature distribution for each observation instead. In the literature, there is an algorithm called Quantile regression neural network which tries to predict the quantiles but Preliminary tests done within the research group at the LERMA showed that this method was not working very well in the practical case because the input information does not allow us to characterize the subtleties of the distribution. </a:t>
            </a:r>
          </a:p>
          <a:p>
            <a:endParaRPr lang="en-US"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noProof="0" dirty="0"/>
              <a:t>Therefore, we concentrated on trying to predict only the std of that distribution and the method we use is based on a simple, easy-to-implement scheme based on the input space clustering presented in a paper by Aires and Pellet; however, we need to adapt the method to the use of image-processing approaches. </a:t>
            </a:r>
          </a:p>
          <a:p>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12</a:t>
            </a:fld>
            <a:endParaRPr lang="en-US"/>
          </a:p>
        </p:txBody>
      </p:sp>
    </p:spTree>
    <p:extLst>
      <p:ext uri="{BB962C8B-B14F-4D97-AF65-F5344CB8AC3E}">
        <p14:creationId xmlns:p14="http://schemas.microsoft.com/office/powerpoint/2010/main" val="243496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noProof="0" dirty="0">
                <a:solidFill>
                  <a:schemeClr val="tx1"/>
                </a:solidFill>
                <a:effectLst/>
                <a:latin typeface="Calibri" pitchFamily="34" charset="0"/>
                <a:ea typeface="+mn-ea"/>
                <a:cs typeface="+mn-cs"/>
              </a:rPr>
              <a:t>To do this, we opt for a very simple solution which is based on binning the input space. Here we show the error obtained by the CNN retrieval against the first principle component of the TB. In each bin, we calculate the std of this error distribution. </a:t>
            </a:r>
          </a:p>
          <a:p>
            <a:r>
              <a:rPr lang="en-US" sz="1200" kern="1200" noProof="0" dirty="0">
                <a:solidFill>
                  <a:schemeClr val="tx1"/>
                </a:solidFill>
                <a:effectLst/>
                <a:latin typeface="Calibri" pitchFamily="34" charset="0"/>
                <a:ea typeface="+mn-ea"/>
                <a:cs typeface="+mn-cs"/>
              </a:rPr>
              <a:t>These </a:t>
            </a:r>
            <a:r>
              <a:rPr lang="en-US" sz="1200" kern="1200" noProof="0" dirty="0" err="1">
                <a:solidFill>
                  <a:schemeClr val="tx1"/>
                </a:solidFill>
                <a:effectLst/>
                <a:latin typeface="Calibri" pitchFamily="34" charset="0"/>
                <a:ea typeface="+mn-ea"/>
                <a:cs typeface="+mn-cs"/>
              </a:rPr>
              <a:t>stds</a:t>
            </a:r>
            <a:r>
              <a:rPr lang="en-US" sz="1200" kern="1200" noProof="0" dirty="0">
                <a:solidFill>
                  <a:schemeClr val="tx1"/>
                </a:solidFill>
                <a:effectLst/>
                <a:latin typeface="Calibri" pitchFamily="34" charset="0"/>
                <a:ea typeface="+mn-ea"/>
                <a:cs typeface="+mn-cs"/>
              </a:rPr>
              <a:t> are what we want the network to learn. So we retrain the same CNN which retrieves both the TS and this std that is characterized by its input values. </a:t>
            </a:r>
          </a:p>
          <a:p>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13</a:t>
            </a:fld>
            <a:endParaRPr lang="en-US"/>
          </a:p>
        </p:txBody>
      </p:sp>
    </p:spTree>
    <p:extLst>
      <p:ext uri="{BB962C8B-B14F-4D97-AF65-F5344CB8AC3E}">
        <p14:creationId xmlns:p14="http://schemas.microsoft.com/office/powerpoint/2010/main" val="388381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noProof="0" dirty="0">
                <a:solidFill>
                  <a:schemeClr val="tx1"/>
                </a:solidFill>
                <a:effectLst/>
                <a:latin typeface="Calibri" pitchFamily="34" charset="0"/>
                <a:ea typeface="+mn-ea"/>
                <a:cs typeface="+mn-cs"/>
              </a:rPr>
              <a:t>Here we show the results obtained on two examples. On the left we have the target std we want to retrieve, and on the right our prediction. We can see that the two are practically identical and that the network managed very well to retrieve the std of the distribution. We can see that naturally, errors are very close to 0 (dark blue) in the ocean, and are higher in complex areas such as the Alps. This shows the state-dependency of our uncertainty retrieval. </a:t>
            </a:r>
          </a:p>
          <a:p>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14</a:t>
            </a:fld>
            <a:endParaRPr lang="en-US"/>
          </a:p>
        </p:txBody>
      </p:sp>
    </p:spTree>
    <p:extLst>
      <p:ext uri="{BB962C8B-B14F-4D97-AF65-F5344CB8AC3E}">
        <p14:creationId xmlns:p14="http://schemas.microsoft.com/office/powerpoint/2010/main" val="181415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noProof="0" dirty="0">
                <a:solidFill>
                  <a:schemeClr val="tx1"/>
                </a:solidFill>
                <a:effectLst/>
                <a:latin typeface="Calibri" pitchFamily="34" charset="0"/>
                <a:ea typeface="+mn-ea"/>
                <a:cs typeface="+mn-cs"/>
              </a:rPr>
              <a:t>To conclude, our objective was to reduce regional biases, and thus facilitate the assimilation of retrieved products in NWP models. We compared different localization strategies and conclude that Localized CNNs offer a good compromise between a pixelwise approach in problematic areas and utilizing spatial dependency in areas where strong spatial features are detected, thus providing excellent retrievals and reducing biases. However, multiple MLP models at the pixel level offer a good alternative which is easier to implement. The choice between the two depends on the type of variables to retrieve.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noProof="0" dirty="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noProof="0" dirty="0">
                <a:solidFill>
                  <a:schemeClr val="tx1"/>
                </a:solidFill>
                <a:effectLst/>
                <a:latin typeface="Calibri" pitchFamily="34" charset="0"/>
                <a:ea typeface="+mn-ea"/>
                <a:cs typeface="+mn-cs"/>
              </a:rPr>
              <a:t>We also propose an easy to implement and straightforward estimate of retrieval uncertainties, an approach that works both for NNs and for CNNs. This provides state dependent uncertainties that are mandatory for data assimilation.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noProof="0" dirty="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noProof="0" dirty="0">
                <a:solidFill>
                  <a:schemeClr val="tx1"/>
                </a:solidFill>
                <a:effectLst/>
                <a:latin typeface="Calibri" pitchFamily="34" charset="0"/>
                <a:ea typeface="+mn-ea"/>
                <a:cs typeface="+mn-cs"/>
              </a:rPr>
              <a:t> If you are interested in learning a little more about all of this, we wrote 2 papers that will be submitted soon.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noProof="0" dirty="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noProof="0" dirty="0">
              <a:solidFill>
                <a:schemeClr val="tx1"/>
              </a:solidFill>
              <a:effectLst/>
              <a:latin typeface="Calibri" pitchFamily="34" charset="0"/>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15</a:t>
            </a:fld>
            <a:endParaRPr lang="en-US"/>
          </a:p>
        </p:txBody>
      </p:sp>
    </p:spTree>
    <p:extLst>
      <p:ext uri="{BB962C8B-B14F-4D97-AF65-F5344CB8AC3E}">
        <p14:creationId xmlns:p14="http://schemas.microsoft.com/office/powerpoint/2010/main" val="426193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perspectives for this work are numerous. My PhD just begun at the beginning of the month, so we have plenty of time to explore these new Deep Learning and image-processing approaches. We will try to retrieve atmospheric temperature and humidity profiles, as well as cloud classifications. We will also discuss the practical case of a global retrieval scheme with these techniques, where the pre-processing steps can be tedious to implement. </a:t>
            </a:r>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16</a:t>
            </a:fld>
            <a:endParaRPr lang="en-US"/>
          </a:p>
        </p:txBody>
      </p:sp>
    </p:spTree>
    <p:extLst>
      <p:ext uri="{BB962C8B-B14F-4D97-AF65-F5344CB8AC3E}">
        <p14:creationId xmlns:p14="http://schemas.microsoft.com/office/powerpoint/2010/main" val="20627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a little context on the use of statistical approaches for remote sensing, </a:t>
            </a:r>
          </a:p>
          <a:p>
            <a:endParaRPr lang="en-US" dirty="0"/>
          </a:p>
          <a:p>
            <a:r>
              <a:rPr lang="en-US" dirty="0"/>
              <a:t>Traditional Neural Networks have been popular in the satellite remote sensing community for the last 20-30 years. Statistical inversion schemes have proven to be very efficient to perform such retrievals in the atmosphere, in particular with IASI observations. </a:t>
            </a:r>
          </a:p>
          <a:p>
            <a:endParaRPr lang="en-US" dirty="0"/>
          </a:p>
          <a:p>
            <a:r>
              <a:rPr lang="en-US" dirty="0"/>
              <a:t>However, for coarse resolution infrared instruments like IASI, these NNs have been designed for a retrieval at the pixel level. The neighboring pixels are therefore not taken into account. </a:t>
            </a:r>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2</a:t>
            </a:fld>
            <a:endParaRPr lang="en-US"/>
          </a:p>
        </p:txBody>
      </p:sp>
    </p:spTree>
    <p:extLst>
      <p:ext uri="{BB962C8B-B14F-4D97-AF65-F5344CB8AC3E}">
        <p14:creationId xmlns:p14="http://schemas.microsoft.com/office/powerpoint/2010/main" val="64877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motivation of this work is therefore, firstly, to compare these traditional neural networks performed at the pixel level and deep learning approaches which are mostly based on image processing techniques for the retrieval of surface temperature as I said. </a:t>
            </a:r>
          </a:p>
          <a:p>
            <a:r>
              <a:rPr lang="en-US" dirty="0"/>
              <a:t>We focus on reducing regional biases, a phenomena that I will define in a couple of slides. Secondly, we want to facilitate the assimilation of IASI retrieved products, in this case temperature products by performing the training of the networks on ECMWF ERA5 model Skin temperature product and estimating retrieval uncertainties, which is necessary for the assimilation process. </a:t>
            </a:r>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3</a:t>
            </a:fld>
            <a:endParaRPr lang="en-US"/>
          </a:p>
        </p:txBody>
      </p:sp>
    </p:spTree>
    <p:extLst>
      <p:ext uri="{BB962C8B-B14F-4D97-AF65-F5344CB8AC3E}">
        <p14:creationId xmlns:p14="http://schemas.microsoft.com/office/powerpoint/2010/main" val="248001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The data that we have is under the form of brightness temperatures.</a:t>
            </a:r>
          </a:p>
          <a:p>
            <a:endParaRPr lang="en-US" noProof="0" dirty="0"/>
          </a:p>
          <a:p>
            <a:r>
              <a:rPr lang="en-US" noProof="0" dirty="0"/>
              <a:t>For each pixel, we have the IASI spectrum made of  </a:t>
            </a:r>
            <a:r>
              <a:rPr lang="en-US" sz="1200" kern="1200" noProof="0" dirty="0">
                <a:solidFill>
                  <a:schemeClr val="tx1"/>
                </a:solidFill>
                <a:effectLst/>
                <a:latin typeface="Calibri" pitchFamily="34" charset="0"/>
                <a:ea typeface="+mn-ea"/>
                <a:cs typeface="+mn-cs"/>
              </a:rPr>
              <a:t>8461 channels. Different parts of the spectrum give different information about the surface or the atmosphere. We use an algorithm of channel selection followed by a PCA compression in order to obtain 3 principle components which will represent the three inputs to the networks. These principle components contain almost all of the information on the surface properties that can be extracted from the spectrum.</a:t>
            </a:r>
          </a:p>
          <a:p>
            <a:br>
              <a:rPr lang="en-US" sz="1200" kern="1200" noProof="0" dirty="0">
                <a:solidFill>
                  <a:schemeClr val="tx1"/>
                </a:solidFill>
                <a:effectLst/>
                <a:latin typeface="Calibri" pitchFamily="34" charset="0"/>
                <a:ea typeface="+mn-ea"/>
                <a:cs typeface="+mn-cs"/>
              </a:rPr>
            </a:br>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4</a:t>
            </a:fld>
            <a:endParaRPr lang="en-US"/>
          </a:p>
        </p:txBody>
      </p:sp>
    </p:spTree>
    <p:extLst>
      <p:ext uri="{BB962C8B-B14F-4D97-AF65-F5344CB8AC3E}">
        <p14:creationId xmlns:p14="http://schemas.microsoft.com/office/powerpoint/2010/main" val="406120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 as I said, generally, what we call traditional neural networks are used at the pixel scale. These NNs are generally multilayer </a:t>
            </a:r>
            <a:r>
              <a:rPr lang="en-US" dirty="0" err="1"/>
              <a:t>perceptrons</a:t>
            </a:r>
            <a:r>
              <a:rPr lang="en-US" dirty="0"/>
              <a:t> (MLPs) which consists of several interconnected layers of neurons, where each neuron in one layer has direct connections to neurons in the next layer.</a:t>
            </a:r>
          </a:p>
          <a:p>
            <a:endParaRPr lang="en-US" dirty="0"/>
          </a:p>
          <a:p>
            <a:r>
              <a:rPr lang="en-US" dirty="0"/>
              <a:t>When applied at the pixel scale, the networks are generally trained on all pixels, either over the entire globe, or over a chosen region.  </a:t>
            </a:r>
          </a:p>
          <a:p>
            <a:r>
              <a:rPr lang="en-US" dirty="0"/>
              <a:t>The task they are asked to perform is thus very ambitious since the retrieval is expected to function everywhere.  This results in regional biases I was talking about earlier. Indeed, although MLPs are unbiased estimators, this is over the whole dataset, not regionally. Actually, what creates these biases is the fact that the network must make trade offs between what happens over one part of the globe and what happens over another. For example, if you look at the map here which represents the average bias between the retrieval and the ERA5 skin temperature product over each pixel, you can see that we have systematic regional biases over certain parts of the chosen domain, notably we observe the land/sea contrast.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 only do these regional biases impact the quality of the retrieval, but they also cause a problem when assimilation into Numerical Weather Prediction (NWP) models. An important aspect of assimilation is that the assimilated data needs to be coherent enough with the numerical model in order to avoid alternating values between the satellite observations and the model climatology in the time series of the model variables. Our objective is therefore to see how we can reduce these biases, and more specifically how localizing the network could help.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Incorporating localized information within the inputs of the MLP can be done in several ways: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Either by introducing more variables into the inputs. This can be physical variables like the land fraction, the altitude of the surface emissivity for an attempt to obtain a general radiative transfer applicable to any location. Or we can also add latitude and longitude of each pixel, but this is a less physical approach which is also less effective.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Another way to localize the MLP is by training independent MLPs for each pixel. This allows the MLP to focus on the relationship between TBs </a:t>
            </a:r>
            <a:r>
              <a:rPr lang="en-US" dirty="0" err="1"/>
              <a:t>and~TS</a:t>
            </a:r>
            <a:r>
              <a:rPr lang="en-US" dirty="0"/>
              <a:t> at a certain location only, and the missing physical variables are supposed in this case to not change for a particular pixel so they can be omitted.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5</a:t>
            </a:fld>
            <a:endParaRPr lang="en-US"/>
          </a:p>
        </p:txBody>
      </p:sp>
    </p:spTree>
    <p:extLst>
      <p:ext uri="{BB962C8B-B14F-4D97-AF65-F5344CB8AC3E}">
        <p14:creationId xmlns:p14="http://schemas.microsoft.com/office/powerpoint/2010/main" val="118716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Localization can also be done by moving onto an image processing approach, in which we add the spatial dimension. </a:t>
            </a:r>
          </a:p>
          <a:p>
            <a:endParaRPr lang="en-US" noProof="0" dirty="0"/>
          </a:p>
          <a:p>
            <a:r>
              <a:rPr lang="en-US" noProof="0" dirty="0"/>
              <a:t>To use such techniques, as the name suggests, we need images. However, IASI data, and more generally data from polar orbiting satellites, are NOT in the form of images</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The choice we went with is working on a stationary domain. We focused on a domain surrounding France and its surroundings and each time an orbit passes over this domain, we get an image. Another method would be to take  fixed size images over the entire globe. This approach was tested last year in an SST retrieval context, but it was concluded that spatial patterns were not detectable enough in that scenario. </a:t>
            </a:r>
            <a:br>
              <a:rPr lang="en-US" sz="1200" kern="1200" noProof="0" dirty="0">
                <a:solidFill>
                  <a:schemeClr val="tx1"/>
                </a:solidFill>
                <a:effectLst/>
                <a:latin typeface="Calibri" pitchFamily="34" charset="0"/>
                <a:ea typeface="+mn-ea"/>
                <a:cs typeface="+mn-cs"/>
              </a:rPr>
            </a:br>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6</a:t>
            </a:fld>
            <a:endParaRPr lang="en-US"/>
          </a:p>
        </p:txBody>
      </p:sp>
    </p:spTree>
    <p:extLst>
      <p:ext uri="{BB962C8B-B14F-4D97-AF65-F5344CB8AC3E}">
        <p14:creationId xmlns:p14="http://schemas.microsoft.com/office/powerpoint/2010/main" val="158498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noProof="0" dirty="0">
                <a:solidFill>
                  <a:schemeClr val="tx1"/>
                </a:solidFill>
                <a:effectLst/>
                <a:latin typeface="Calibri" pitchFamily="34" charset="0"/>
                <a:ea typeface="+mn-ea"/>
                <a:cs typeface="+mn-cs"/>
              </a:rPr>
              <a:t>Once we have data under the form of images, we are able to use Convolutional Neural Networks (CNNs) which is one of the most widely used classes of deep learning models.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The typical architecture of a CNN is a stack of layers transforming the input into an output using mostly convolutions. The convolutional layer, consists in a set of filters who are trained to activate when it detects a particular type of spatial feature in the image.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In a classic CNN, the concept of weight sharing is applied. This means that the same convolution filters are applied throughout the entire image.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Since we are working on a fixed spatial domain, the different parts of the image are always in the same physical location on the Earth's surface. This means that for each location of the image, a limited number of specific convolution kernels could be found instead of using a large number of generic kernels applicable everywhere.</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This is exactly what the local convolutional layer does. It works exactly in the same way as the well-known convolutional layer apart from the fact that the parameters are not shared throughout an activation map. This means that the kernels being convolved vary with the location.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Looking at the figure here at the bottom, we can see that for a classic convolutional layer, each of the three kernels illustrated is passed throughout the whole image. For the local convolution, the kernels differ for different locations, the CNN is therefore </a:t>
            </a:r>
            <a:r>
              <a:rPr lang="en-US" sz="1200" kern="1200" noProof="0" dirty="0" err="1">
                <a:solidFill>
                  <a:schemeClr val="tx1"/>
                </a:solidFill>
                <a:effectLst/>
                <a:latin typeface="Calibri" pitchFamily="34" charset="0"/>
                <a:ea typeface="+mn-ea"/>
                <a:cs typeface="+mn-cs"/>
              </a:rPr>
              <a:t>localised</a:t>
            </a:r>
            <a:r>
              <a:rPr lang="en-US" sz="1200" kern="1200" noProof="0" dirty="0">
                <a:solidFill>
                  <a:schemeClr val="tx1"/>
                </a:solidFill>
                <a:effectLst/>
                <a:latin typeface="Calibri" pitchFamily="34" charset="0"/>
                <a:ea typeface="+mn-ea"/>
                <a:cs typeface="+mn-cs"/>
              </a:rPr>
              <a:t>.</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Considering our objective, the localized CNN is an important feature that we believe could help us since we observe different environments when we are over land than when we are over the ocean or the Alps. This should help reduce regional biases.</a:t>
            </a:r>
          </a:p>
          <a:p>
            <a:endParaRPr lang="en-US" noProof="0"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7</a:t>
            </a:fld>
            <a:endParaRPr lang="en-US"/>
          </a:p>
        </p:txBody>
      </p:sp>
    </p:spTree>
    <p:extLst>
      <p:ext uri="{BB962C8B-B14F-4D97-AF65-F5344CB8AC3E}">
        <p14:creationId xmlns:p14="http://schemas.microsoft.com/office/powerpoint/2010/main" val="359940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noProof="0" dirty="0">
                <a:solidFill>
                  <a:schemeClr val="tx1"/>
                </a:solidFill>
                <a:effectLst/>
                <a:latin typeface="Calibri" pitchFamily="34" charset="0"/>
                <a:ea typeface="+mn-ea"/>
                <a:cs typeface="+mn-cs"/>
              </a:rPr>
              <a:t>The choice of working with images comes with a cost which is missing data. First, there is missing data that is caused by orbits only partially covering the domain sometimes. The orbits pass over the chosen domain 2 or 3 times a day, but only once fully covering it. Furthermore, when dealing with images, we naturally have to deal with cloudy skies. In a pixel-level processing scheme, the cloudy pixels are ignored and the inversion is performed only on clear pixels.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A CNN needs completed images and this is the biggest challenge to overcome when using CNNs in remote sensing.  In the literature, nothing satisfying was presented, it is generally suggested to fill missing data with constant values, but this isn’t a valid option since we have so much missing data, this would mislead the CNN. </a:t>
            </a:r>
          </a:p>
          <a:p>
            <a:endParaRPr lang="en-US" sz="1200" kern="1200" noProof="0" dirty="0">
              <a:solidFill>
                <a:schemeClr val="tx1"/>
              </a:solidFill>
              <a:effectLst/>
              <a:latin typeface="Calibri" pitchFamily="34" charset="0"/>
              <a:ea typeface="+mn-ea"/>
              <a:cs typeface="+mn-cs"/>
            </a:endParaRPr>
          </a:p>
          <a:p>
            <a:r>
              <a:rPr lang="en-US" sz="1200" kern="1200" noProof="0" dirty="0">
                <a:solidFill>
                  <a:schemeClr val="tx1"/>
                </a:solidFill>
                <a:effectLst/>
                <a:latin typeface="Calibri" pitchFamily="34" charset="0"/>
                <a:ea typeface="+mn-ea"/>
                <a:cs typeface="+mn-cs"/>
              </a:rPr>
              <a:t>We distinguish two types of missing data. </a:t>
            </a:r>
          </a:p>
          <a:p>
            <a:pPr marL="285750" indent="-285750">
              <a:buFont typeface="Arial" panose="020B0604020202020204" pitchFamily="34" charset="0"/>
              <a:buChar char="•"/>
            </a:pPr>
            <a:r>
              <a:rPr lang="en-US" sz="1200" kern="1200" noProof="0" dirty="0">
                <a:solidFill>
                  <a:schemeClr val="tx1"/>
                </a:solidFill>
                <a:effectLst/>
                <a:latin typeface="Calibri" pitchFamily="34" charset="0"/>
                <a:ea typeface="+mn-ea"/>
                <a:cs typeface="+mn-cs"/>
              </a:rPr>
              <a:t>Holes where we have some neighborhood information which we can make use of. This is interpolation which we do using a simple bi linear interpolation method. The results are shown here. </a:t>
            </a:r>
          </a:p>
          <a:p>
            <a:pPr marL="285750" indent="-285750">
              <a:buFont typeface="Arial" panose="020B0604020202020204" pitchFamily="34" charset="0"/>
              <a:buChar char="•"/>
            </a:pPr>
            <a:r>
              <a:rPr lang="en-US" sz="1200" kern="1200" noProof="0" dirty="0">
                <a:solidFill>
                  <a:schemeClr val="tx1"/>
                </a:solidFill>
                <a:effectLst/>
                <a:latin typeface="Calibri" pitchFamily="34" charset="0"/>
                <a:ea typeface="+mn-ea"/>
                <a:cs typeface="+mn-cs"/>
              </a:rPr>
              <a:t>The second type of holes are whole missing parts of the image like we see here. For these holes, we need to use a PCA whose goal is to find important spatial patterns. This PCA is applied on whole images, so the extracted spatial filters are images. For example, we hope that one of these patterns could represent the contrast between land and sea.  By the constraint of non-missing data we have in the image, we constrain those spatial patterns in the missing parts of the image and optimize the extrapolation in such a way that it. </a:t>
            </a:r>
          </a:p>
          <a:p>
            <a:pPr marL="285750" indent="-285750">
              <a:buFont typeface="Arial" panose="020B0604020202020204" pitchFamily="34" charset="0"/>
              <a:buChar char="•"/>
            </a:pPr>
            <a:endParaRPr lang="en-US" sz="1200" kern="1200" noProof="0" dirty="0">
              <a:solidFill>
                <a:schemeClr val="tx1"/>
              </a:solidFill>
              <a:effectLst/>
              <a:latin typeface="Calibri" pitchFamily="34" charset="0"/>
              <a:ea typeface="+mn-ea"/>
              <a:cs typeface="+mn-cs"/>
            </a:endParaRPr>
          </a:p>
          <a:p>
            <a:pPr marL="0" indent="0">
              <a:buFont typeface="Arial" panose="020B0604020202020204" pitchFamily="34" charset="0"/>
              <a:buNone/>
            </a:pPr>
            <a:r>
              <a:rPr lang="en-US" sz="1200" kern="1200" noProof="0" dirty="0">
                <a:solidFill>
                  <a:schemeClr val="tx1"/>
                </a:solidFill>
                <a:effectLst/>
                <a:latin typeface="Calibri" pitchFamily="34" charset="0"/>
                <a:ea typeface="+mn-ea"/>
                <a:cs typeface="+mn-cs"/>
              </a:rPr>
              <a:t>This method is used to obtain filled images of IASI brightness temperatures and also on ERA5 skin temperature. This will This way, we are able to train the CNNs on these filled images, but we only consider and </a:t>
            </a:r>
            <a:r>
              <a:rPr lang="en-US" sz="1200" kern="1200" noProof="0" dirty="0" err="1">
                <a:solidFill>
                  <a:schemeClr val="tx1"/>
                </a:solidFill>
                <a:effectLst/>
                <a:latin typeface="Calibri" pitchFamily="34" charset="0"/>
                <a:ea typeface="+mn-ea"/>
                <a:cs typeface="+mn-cs"/>
              </a:rPr>
              <a:t>analyse</a:t>
            </a:r>
            <a:r>
              <a:rPr lang="en-US" sz="1200" kern="1200" noProof="0" dirty="0">
                <a:solidFill>
                  <a:schemeClr val="tx1"/>
                </a:solidFill>
                <a:effectLst/>
                <a:latin typeface="Calibri" pitchFamily="34" charset="0"/>
                <a:ea typeface="+mn-ea"/>
                <a:cs typeface="+mn-cs"/>
              </a:rPr>
              <a:t> results on pixels which were clear in the first place. </a:t>
            </a:r>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8</a:t>
            </a:fld>
            <a:endParaRPr lang="en-US"/>
          </a:p>
        </p:txBody>
      </p:sp>
    </p:spTree>
    <p:extLst>
      <p:ext uri="{BB962C8B-B14F-4D97-AF65-F5344CB8AC3E}">
        <p14:creationId xmlns:p14="http://schemas.microsoft.com/office/powerpoint/2010/main" val="401643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 will present the results obtained with the following strategies: </a:t>
            </a:r>
          </a:p>
          <a:p>
            <a:pPr marL="285750" indent="-285750">
              <a:buFont typeface="Arial" panose="020B0604020202020204" pitchFamily="34" charset="0"/>
              <a:buChar char="•"/>
            </a:pPr>
            <a:r>
              <a:rPr lang="en-US" dirty="0"/>
              <a:t>A single MLP model which is trained on all pixels of the domain. The input to this network is simply the 3 principle components of the IASI brightness temperature. </a:t>
            </a:r>
          </a:p>
          <a:p>
            <a:pPr marL="285750" indent="-285750">
              <a:buFont typeface="Arial" panose="020B0604020202020204" pitchFamily="34" charset="0"/>
              <a:buChar char="•"/>
            </a:pPr>
            <a:r>
              <a:rPr lang="en-US" dirty="0"/>
              <a:t>The same MLP model, but to which we add additional variables in input. I will present the results where the localization variables we add are the Land Fraction, the Altitude, the Surface </a:t>
            </a:r>
            <a:r>
              <a:rPr lang="en-US" dirty="0" err="1"/>
              <a:t>emissivities</a:t>
            </a:r>
            <a:r>
              <a:rPr lang="en-US" dirty="0"/>
              <a:t> and the latitude and longitude. </a:t>
            </a:r>
          </a:p>
          <a:p>
            <a:pPr marL="285750" indent="-285750">
              <a:buFont typeface="Arial" panose="020B0604020202020204" pitchFamily="34" charset="0"/>
              <a:buChar char="•"/>
            </a:pPr>
            <a:r>
              <a:rPr lang="en-US" dirty="0"/>
              <a:t>The third localization strategy we studied is training an MLP model independently on each pixel of the domain. This means we have 2640 different MLP models. The inputs again are only the brightness temperatures. </a:t>
            </a:r>
          </a:p>
          <a:p>
            <a:pPr marL="285750" indent="-285750">
              <a:buFont typeface="Arial" panose="020B0604020202020204" pitchFamily="34" charset="0"/>
              <a:buChar char="•"/>
            </a:pPr>
            <a:r>
              <a:rPr lang="en-US" dirty="0"/>
              <a:t>Moving onto the image-processing strategies, we compare a standard CNN model with 4 convolutional layers, each respectively with 64, 32, 16 and 8 kernels. </a:t>
            </a:r>
          </a:p>
          <a:p>
            <a:pPr marL="285750" indent="-285750">
              <a:buFont typeface="Arial" panose="020B0604020202020204" pitchFamily="34" charset="0"/>
              <a:buChar char="•"/>
            </a:pPr>
            <a:r>
              <a:rPr lang="en-US" dirty="0"/>
              <a:t>and a Localized CNN model, with only one local convolutional layer with one filter. </a:t>
            </a:r>
          </a:p>
          <a:p>
            <a:pPr marL="285750" indent="-285750">
              <a:buFont typeface="Arial" panose="020B0604020202020204" pitchFamily="34" charset="0"/>
              <a:buChar char="•"/>
            </a:pPr>
            <a:endParaRPr lang="en-US" dirty="0"/>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7C550A05-63E6-B343-90A3-079FF1D03057}" type="slidenum">
              <a:rPr lang="en-US" smtClean="0"/>
              <a:t>9</a:t>
            </a:fld>
            <a:endParaRPr lang="en-US"/>
          </a:p>
        </p:txBody>
      </p:sp>
    </p:spTree>
    <p:extLst>
      <p:ext uri="{BB962C8B-B14F-4D97-AF65-F5344CB8AC3E}">
        <p14:creationId xmlns:p14="http://schemas.microsoft.com/office/powerpoint/2010/main" val="2264182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ZoneTexte 9">
            <a:extLst>
              <a:ext uri="{FF2B5EF4-FFF2-40B4-BE49-F238E27FC236}">
                <a16:creationId xmlns:a16="http://schemas.microsoft.com/office/drawing/2014/main" id="{FAA62981-0D6F-7543-BF47-AF37D548CD73}"/>
              </a:ext>
            </a:extLst>
          </p:cNvPr>
          <p:cNvSpPr txBox="1"/>
          <p:nvPr userDrawn="1"/>
        </p:nvSpPr>
        <p:spPr>
          <a:xfrm>
            <a:off x="9320981" y="6378499"/>
            <a:ext cx="4259346" cy="400110"/>
          </a:xfrm>
          <a:prstGeom prst="rect">
            <a:avLst/>
          </a:prstGeom>
          <a:noFill/>
        </p:spPr>
        <p:txBody>
          <a:bodyPr wrap="square" rtlCol="0">
            <a:spAutoFit/>
          </a:bodyPr>
          <a:lstStyle/>
          <a:p>
            <a:r>
              <a:rPr lang="en-US" sz="2000" b="1" dirty="0">
                <a:solidFill>
                  <a:schemeClr val="bg1">
                    <a:lumMod val="75000"/>
                  </a:schemeClr>
                </a:solidFill>
                <a:latin typeface="Century Gothic" panose="020B0502020202020204" pitchFamily="34" charset="0"/>
              </a:rPr>
              <a:t>IASI conference 2021</a:t>
            </a: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cxnSp>
        <p:nvCxnSpPr>
          <p:cNvPr id="10" name="Connecteur droit 5">
            <a:extLst>
              <a:ext uri="{FF2B5EF4-FFF2-40B4-BE49-F238E27FC236}">
                <a16:creationId xmlns:a16="http://schemas.microsoft.com/office/drawing/2014/main" id="{8C1E77F3-B6E8-674C-97EE-354ED7FA891E}"/>
              </a:ext>
            </a:extLst>
          </p:cNvPr>
          <p:cNvCxnSpPr>
            <a:cxnSpLocks/>
          </p:cNvCxnSpPr>
          <p:nvPr userDrawn="1"/>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8768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97BEBE-5BA4-4B4F-BCCF-B4867B23E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6BC65838-868E-274D-923C-C7036F15C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AD4CD06-4A7F-E141-A191-EC72E058C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8B24D-CAEE-6A4D-BBC1-A23B57D40EA2}" type="datetimeFigureOut">
              <a:rPr lang="en-US" smtClean="0"/>
              <a:t>12/9/21</a:t>
            </a:fld>
            <a:endParaRPr lang="en-US"/>
          </a:p>
        </p:txBody>
      </p:sp>
      <p:sp>
        <p:nvSpPr>
          <p:cNvPr id="5" name="Espace réservé du pied de page 4">
            <a:extLst>
              <a:ext uri="{FF2B5EF4-FFF2-40B4-BE49-F238E27FC236}">
                <a16:creationId xmlns:a16="http://schemas.microsoft.com/office/drawing/2014/main" id="{29E13188-CCFD-D845-B11E-54DB38AEE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77162040-C3B4-2446-A4A5-6C2CCF6587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EB30D-BB13-2B4D-9E38-7469506F9ADC}" type="slidenum">
              <a:rPr lang="en-US" smtClean="0"/>
              <a:t>‹N°›</a:t>
            </a:fld>
            <a:endParaRPr lang="en-US"/>
          </a:p>
        </p:txBody>
      </p:sp>
    </p:spTree>
    <p:extLst>
      <p:ext uri="{BB962C8B-B14F-4D97-AF65-F5344CB8AC3E}">
        <p14:creationId xmlns:p14="http://schemas.microsoft.com/office/powerpoint/2010/main" val="270289185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BE825-E4E1-2B4E-BAAB-4B776F8E1270}"/>
              </a:ext>
            </a:extLst>
          </p:cNvPr>
          <p:cNvSpPr>
            <a:spLocks noGrp="1"/>
          </p:cNvSpPr>
          <p:nvPr>
            <p:ph type="ctrTitle" idx="4294967295"/>
          </p:nvPr>
        </p:nvSpPr>
        <p:spPr>
          <a:xfrm>
            <a:off x="1659673" y="1521792"/>
            <a:ext cx="9144000" cy="2387600"/>
          </a:xfrm>
        </p:spPr>
        <p:txBody>
          <a:bodyPr>
            <a:noAutofit/>
          </a:bodyPr>
          <a:lstStyle/>
          <a:p>
            <a:r>
              <a:rPr lang="en-US" sz="4800" b="1" dirty="0">
                <a:latin typeface="Arial" panose="020B0604020202020204" pitchFamily="34" charset="0"/>
                <a:cs typeface="Arial" panose="020B0604020202020204" pitchFamily="34" charset="0"/>
              </a:rPr>
              <a:t>Deep learning strategies for LST and SST retrieval using IASI observations</a:t>
            </a:r>
          </a:p>
        </p:txBody>
      </p:sp>
      <p:sp>
        <p:nvSpPr>
          <p:cNvPr id="3" name="Sous-titre 2">
            <a:extLst>
              <a:ext uri="{FF2B5EF4-FFF2-40B4-BE49-F238E27FC236}">
                <a16:creationId xmlns:a16="http://schemas.microsoft.com/office/drawing/2014/main" id="{472C747B-0551-7640-9643-636FD80FAEDE}"/>
              </a:ext>
            </a:extLst>
          </p:cNvPr>
          <p:cNvSpPr>
            <a:spLocks noGrp="1"/>
          </p:cNvSpPr>
          <p:nvPr>
            <p:ph type="subTitle" idx="4294967295"/>
          </p:nvPr>
        </p:nvSpPr>
        <p:spPr>
          <a:xfrm>
            <a:off x="1659673" y="4165549"/>
            <a:ext cx="9144000" cy="1655762"/>
          </a:xfrm>
        </p:spPr>
        <p:txBody>
          <a:bodyPr/>
          <a:lstStyle/>
          <a:p>
            <a:pPr marL="0" indent="0">
              <a:buNone/>
            </a:pPr>
            <a:r>
              <a:rPr lang="en-US" dirty="0">
                <a:latin typeface="Arial" panose="020B0604020202020204" pitchFamily="34" charset="0"/>
                <a:cs typeface="Arial" panose="020B0604020202020204" pitchFamily="34" charset="0"/>
              </a:rPr>
              <a:t>Eulalie BOUCHER</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Filipe AIRES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Victor PELLET</a:t>
            </a:r>
            <a:r>
              <a:rPr lang="en-US" baseline="30000" dirty="0">
                <a:latin typeface="Arial" panose="020B0604020202020204" pitchFamily="34" charset="0"/>
                <a:cs typeface="Arial" panose="020B0604020202020204" pitchFamily="34" charset="0"/>
              </a:rPr>
              <a:t>1</a:t>
            </a:r>
          </a:p>
          <a:p>
            <a:pPr marL="0" indent="0">
              <a:buNone/>
            </a:pPr>
            <a:r>
              <a:rPr lang="fr-FR" sz="1100" dirty="0">
                <a:latin typeface="Arial" panose="020B0604020202020204" pitchFamily="34" charset="0"/>
                <a:cs typeface="Arial" panose="020B0604020202020204" pitchFamily="34" charset="0"/>
              </a:rPr>
              <a:t>1</a:t>
            </a:r>
            <a:r>
              <a:rPr lang="fr-FR" sz="1600" dirty="0">
                <a:latin typeface="Arial" panose="020B0604020202020204" pitchFamily="34" charset="0"/>
                <a:cs typeface="Arial" panose="020B0604020202020204" pitchFamily="34" charset="0"/>
              </a:rPr>
              <a:t> LERMA, Observatoire de Paris, CNRS, Paris, 75014, France</a:t>
            </a:r>
          </a:p>
          <a:p>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A05BB03-6352-8E40-87B8-AF1C75542ACC}"/>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246534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220792" y="-6395"/>
            <a:ext cx="10515600" cy="1325563"/>
          </a:xfrm>
        </p:spPr>
        <p:txBody>
          <a:bodyPr>
            <a:noAutofit/>
          </a:bodyPr>
          <a:lstStyle/>
          <a:p>
            <a:pPr algn="r"/>
            <a:r>
              <a:rPr lang="en-GB" sz="3600" b="1" dirty="0">
                <a:latin typeface="Arial" panose="020B0604020202020204" pitchFamily="34" charset="0"/>
                <a:cs typeface="Arial" panose="020B0604020202020204" pitchFamily="34" charset="0"/>
              </a:rPr>
              <a:t>Comparing Localization Strategies</a:t>
            </a:r>
            <a:endParaRPr lang="en-US" sz="36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825625"/>
            <a:ext cx="3584448" cy="4351338"/>
          </a:xfrm>
        </p:spPr>
        <p:txBody>
          <a:bodyPr>
            <a:normAutofit/>
          </a:bodyPr>
          <a:lstStyle/>
          <a:p>
            <a:pPr marL="285750" indent="-285750"/>
            <a:r>
              <a:rPr lang="en-GB" sz="2000" b="1" kern="0" dirty="0">
                <a:latin typeface="Arial" panose="020B0604020202020204" pitchFamily="34" charset="0"/>
                <a:cs typeface="Arial" panose="020B0604020202020204" pitchFamily="34" charset="0"/>
              </a:rPr>
              <a:t>Reduced biases </a:t>
            </a:r>
            <a:r>
              <a:rPr lang="en-GB" sz="2000" kern="0" dirty="0">
                <a:latin typeface="Arial" panose="020B0604020202020204" pitchFamily="34" charset="0"/>
                <a:cs typeface="Arial" panose="020B0604020202020204" pitchFamily="34" charset="0"/>
              </a:rPr>
              <a:t>with the introduction of localization information</a:t>
            </a:r>
          </a:p>
          <a:p>
            <a:pPr marL="285750" indent="-285750"/>
            <a:r>
              <a:rPr lang="en-GB" sz="2000" kern="0" dirty="0">
                <a:latin typeface="Arial" panose="020B0604020202020204" pitchFamily="34" charset="0"/>
                <a:cs typeface="Arial" panose="020B0604020202020204" pitchFamily="34" charset="0"/>
              </a:rPr>
              <a:t>Residual error and bias is </a:t>
            </a:r>
            <a:r>
              <a:rPr lang="en-GB" sz="2000" b="1" kern="0" dirty="0">
                <a:latin typeface="Arial" panose="020B0604020202020204" pitchFamily="34" charset="0"/>
                <a:cs typeface="Arial" panose="020B0604020202020204" pitchFamily="34" charset="0"/>
              </a:rPr>
              <a:t>due to the inherent physical difficulty of the inversion process</a:t>
            </a:r>
          </a:p>
          <a:p>
            <a:pPr marL="285750" indent="-285750"/>
            <a:r>
              <a:rPr lang="en-GB" sz="2000" kern="0" dirty="0">
                <a:latin typeface="Arial" panose="020B0604020202020204" pitchFamily="34" charset="0"/>
                <a:cs typeface="Arial" panose="020B0604020202020204" pitchFamily="34" charset="0"/>
              </a:rPr>
              <a:t>Localized image processing approach yields similar results to an MLP trained independently on each pixel</a:t>
            </a:r>
          </a:p>
          <a:p>
            <a:endParaRPr lang="en-GB" sz="2000" kern="0" dirty="0"/>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2" name="Image 11" descr="Une image contenant texte&#10;&#10;Description générée automatiquement">
            <a:extLst>
              <a:ext uri="{FF2B5EF4-FFF2-40B4-BE49-F238E27FC236}">
                <a16:creationId xmlns:a16="http://schemas.microsoft.com/office/drawing/2014/main" id="{5D40683E-EFE4-8940-BBAE-E98DCC6E7520}"/>
              </a:ext>
            </a:extLst>
          </p:cNvPr>
          <p:cNvPicPr>
            <a:picLocks noChangeAspect="1"/>
          </p:cNvPicPr>
          <p:nvPr/>
        </p:nvPicPr>
        <p:blipFill>
          <a:blip r:embed="rId5"/>
          <a:stretch>
            <a:fillRect/>
          </a:stretch>
        </p:blipFill>
        <p:spPr>
          <a:xfrm rot="5400000">
            <a:off x="3261490" y="3236913"/>
            <a:ext cx="4559300" cy="1320800"/>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2230DA62-477E-5C43-B8BF-0B094E3662F3}"/>
              </a:ext>
            </a:extLst>
          </p:cNvPr>
          <p:cNvPicPr>
            <a:picLocks noChangeAspect="1"/>
          </p:cNvPicPr>
          <p:nvPr/>
        </p:nvPicPr>
        <p:blipFill>
          <a:blip r:embed="rId6"/>
          <a:stretch>
            <a:fillRect/>
          </a:stretch>
        </p:blipFill>
        <p:spPr>
          <a:xfrm rot="5400000">
            <a:off x="4619355" y="3251137"/>
            <a:ext cx="4699000" cy="1358900"/>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FCAE0552-A43D-0244-BA3A-34A857F5EB2A}"/>
              </a:ext>
            </a:extLst>
          </p:cNvPr>
          <p:cNvPicPr>
            <a:picLocks noChangeAspect="1"/>
          </p:cNvPicPr>
          <p:nvPr/>
        </p:nvPicPr>
        <p:blipFill rotWithShape="1">
          <a:blip r:embed="rId7"/>
          <a:srcRect t="1818" b="2727"/>
          <a:stretch/>
        </p:blipFill>
        <p:spPr>
          <a:xfrm rot="5400000">
            <a:off x="6118340" y="3230562"/>
            <a:ext cx="4622800" cy="1333501"/>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2DC95E51-5018-5540-83D0-1CABE67B9693}"/>
              </a:ext>
            </a:extLst>
          </p:cNvPr>
          <p:cNvPicPr>
            <a:picLocks noChangeAspect="1"/>
          </p:cNvPicPr>
          <p:nvPr/>
        </p:nvPicPr>
        <p:blipFill>
          <a:blip r:embed="rId8"/>
          <a:stretch>
            <a:fillRect/>
          </a:stretch>
        </p:blipFill>
        <p:spPr>
          <a:xfrm rot="5400000">
            <a:off x="7593724" y="3260019"/>
            <a:ext cx="4546600" cy="1333500"/>
          </a:xfrm>
          <a:prstGeom prst="rect">
            <a:avLst/>
          </a:prstGeom>
        </p:spPr>
      </p:pic>
      <p:pic>
        <p:nvPicPr>
          <p:cNvPr id="23" name="Image 22" descr="Une image contenant texte&#10;&#10;Description générée automatiquement">
            <a:extLst>
              <a:ext uri="{FF2B5EF4-FFF2-40B4-BE49-F238E27FC236}">
                <a16:creationId xmlns:a16="http://schemas.microsoft.com/office/drawing/2014/main" id="{0ED311C3-DE02-2C44-A765-10079F16D791}"/>
              </a:ext>
            </a:extLst>
          </p:cNvPr>
          <p:cNvPicPr>
            <a:picLocks noChangeAspect="1"/>
          </p:cNvPicPr>
          <p:nvPr/>
        </p:nvPicPr>
        <p:blipFill>
          <a:blip r:embed="rId9"/>
          <a:stretch>
            <a:fillRect/>
          </a:stretch>
        </p:blipFill>
        <p:spPr>
          <a:xfrm rot="5400000">
            <a:off x="8992147" y="3180525"/>
            <a:ext cx="4648200" cy="1371600"/>
          </a:xfrm>
          <a:prstGeom prst="rect">
            <a:avLst/>
          </a:prstGeom>
        </p:spPr>
      </p:pic>
      <p:sp>
        <p:nvSpPr>
          <p:cNvPr id="24" name="ZoneTexte 23">
            <a:extLst>
              <a:ext uri="{FF2B5EF4-FFF2-40B4-BE49-F238E27FC236}">
                <a16:creationId xmlns:a16="http://schemas.microsoft.com/office/drawing/2014/main" id="{AEDDFE17-C6ED-884D-BC94-B9080799ED69}"/>
              </a:ext>
            </a:extLst>
          </p:cNvPr>
          <p:cNvSpPr txBox="1"/>
          <p:nvPr/>
        </p:nvSpPr>
        <p:spPr>
          <a:xfrm>
            <a:off x="4880740" y="1333654"/>
            <a:ext cx="140866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General MLP</a:t>
            </a:r>
          </a:p>
        </p:txBody>
      </p:sp>
      <p:sp>
        <p:nvSpPr>
          <p:cNvPr id="25" name="ZoneTexte 24">
            <a:extLst>
              <a:ext uri="{FF2B5EF4-FFF2-40B4-BE49-F238E27FC236}">
                <a16:creationId xmlns:a16="http://schemas.microsoft.com/office/drawing/2014/main" id="{CC97C5E4-B15A-5E41-A01A-EC17DBE1016D}"/>
              </a:ext>
            </a:extLst>
          </p:cNvPr>
          <p:cNvSpPr txBox="1"/>
          <p:nvPr/>
        </p:nvSpPr>
        <p:spPr>
          <a:xfrm>
            <a:off x="6264522" y="1051290"/>
            <a:ext cx="1408665"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General MLP with localization variables</a:t>
            </a:r>
          </a:p>
        </p:txBody>
      </p:sp>
      <p:sp>
        <p:nvSpPr>
          <p:cNvPr id="26" name="ZoneTexte 25">
            <a:extLst>
              <a:ext uri="{FF2B5EF4-FFF2-40B4-BE49-F238E27FC236}">
                <a16:creationId xmlns:a16="http://schemas.microsoft.com/office/drawing/2014/main" id="{B82CC9A6-81EB-CC4F-ADFD-D954F15B1F1A}"/>
              </a:ext>
            </a:extLst>
          </p:cNvPr>
          <p:cNvSpPr txBox="1"/>
          <p:nvPr/>
        </p:nvSpPr>
        <p:spPr>
          <a:xfrm>
            <a:off x="7731935" y="1051290"/>
            <a:ext cx="1408665"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Individual MLP</a:t>
            </a:r>
          </a:p>
        </p:txBody>
      </p:sp>
      <p:sp>
        <p:nvSpPr>
          <p:cNvPr id="20" name="ZoneTexte 19">
            <a:extLst>
              <a:ext uri="{FF2B5EF4-FFF2-40B4-BE49-F238E27FC236}">
                <a16:creationId xmlns:a16="http://schemas.microsoft.com/office/drawing/2014/main" id="{EFAD863A-1E1D-0246-A0CB-0BF8E0170400}"/>
              </a:ext>
            </a:extLst>
          </p:cNvPr>
          <p:cNvSpPr txBox="1"/>
          <p:nvPr/>
        </p:nvSpPr>
        <p:spPr>
          <a:xfrm>
            <a:off x="9125109" y="1296239"/>
            <a:ext cx="140866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Generic CNN</a:t>
            </a:r>
          </a:p>
        </p:txBody>
      </p:sp>
      <p:sp>
        <p:nvSpPr>
          <p:cNvPr id="22" name="ZoneTexte 21">
            <a:extLst>
              <a:ext uri="{FF2B5EF4-FFF2-40B4-BE49-F238E27FC236}">
                <a16:creationId xmlns:a16="http://schemas.microsoft.com/office/drawing/2014/main" id="{ABAA171B-F4B7-504B-B5A7-54202C2C6BDA}"/>
              </a:ext>
            </a:extLst>
          </p:cNvPr>
          <p:cNvSpPr txBox="1"/>
          <p:nvPr/>
        </p:nvSpPr>
        <p:spPr>
          <a:xfrm>
            <a:off x="10593382" y="1159314"/>
            <a:ext cx="1408665"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Localized CNN</a:t>
            </a:r>
          </a:p>
        </p:txBody>
      </p:sp>
      <p:pic>
        <p:nvPicPr>
          <p:cNvPr id="13" name="Image 12" descr="Une image contenant texte&#10;&#10;Description générée automatiquement">
            <a:extLst>
              <a:ext uri="{FF2B5EF4-FFF2-40B4-BE49-F238E27FC236}">
                <a16:creationId xmlns:a16="http://schemas.microsoft.com/office/drawing/2014/main" id="{7804408F-613F-8548-8F12-17A43C3E6AA6}"/>
              </a:ext>
            </a:extLst>
          </p:cNvPr>
          <p:cNvPicPr>
            <a:picLocks noChangeAspect="1"/>
          </p:cNvPicPr>
          <p:nvPr/>
        </p:nvPicPr>
        <p:blipFill>
          <a:blip r:embed="rId10"/>
          <a:stretch>
            <a:fillRect/>
          </a:stretch>
        </p:blipFill>
        <p:spPr>
          <a:xfrm>
            <a:off x="4411607" y="4817919"/>
            <a:ext cx="375743" cy="1372506"/>
          </a:xfrm>
          <a:prstGeom prst="rect">
            <a:avLst/>
          </a:prstGeom>
        </p:spPr>
      </p:pic>
      <p:pic>
        <p:nvPicPr>
          <p:cNvPr id="15" name="Image 14">
            <a:extLst>
              <a:ext uri="{FF2B5EF4-FFF2-40B4-BE49-F238E27FC236}">
                <a16:creationId xmlns:a16="http://schemas.microsoft.com/office/drawing/2014/main" id="{4302835D-98FC-4542-9B03-AF2494CF3070}"/>
              </a:ext>
            </a:extLst>
          </p:cNvPr>
          <p:cNvPicPr>
            <a:picLocks noChangeAspect="1"/>
          </p:cNvPicPr>
          <p:nvPr/>
        </p:nvPicPr>
        <p:blipFill>
          <a:blip r:embed="rId11"/>
          <a:stretch>
            <a:fillRect/>
          </a:stretch>
        </p:blipFill>
        <p:spPr>
          <a:xfrm>
            <a:off x="4505902" y="1697621"/>
            <a:ext cx="283551" cy="1285755"/>
          </a:xfrm>
          <a:prstGeom prst="rect">
            <a:avLst/>
          </a:prstGeom>
        </p:spPr>
      </p:pic>
      <p:pic>
        <p:nvPicPr>
          <p:cNvPr id="18" name="Image 17">
            <a:extLst>
              <a:ext uri="{FF2B5EF4-FFF2-40B4-BE49-F238E27FC236}">
                <a16:creationId xmlns:a16="http://schemas.microsoft.com/office/drawing/2014/main" id="{A630640A-22F1-D140-97A9-BCE691BB4CAA}"/>
              </a:ext>
            </a:extLst>
          </p:cNvPr>
          <p:cNvPicPr>
            <a:picLocks noChangeAspect="1"/>
          </p:cNvPicPr>
          <p:nvPr/>
        </p:nvPicPr>
        <p:blipFill rotWithShape="1">
          <a:blip r:embed="rId12"/>
          <a:srcRect l="20205"/>
          <a:stretch/>
        </p:blipFill>
        <p:spPr>
          <a:xfrm>
            <a:off x="4543695" y="3243134"/>
            <a:ext cx="233262" cy="1325563"/>
          </a:xfrm>
          <a:prstGeom prst="rect">
            <a:avLst/>
          </a:prstGeom>
        </p:spPr>
      </p:pic>
      <p:sp>
        <p:nvSpPr>
          <p:cNvPr id="27" name="Rectangle 26">
            <a:extLst>
              <a:ext uri="{FF2B5EF4-FFF2-40B4-BE49-F238E27FC236}">
                <a16:creationId xmlns:a16="http://schemas.microsoft.com/office/drawing/2014/main" id="{639F2B8F-0CC7-F443-A1BB-7B10F3D9941E}"/>
              </a:ext>
            </a:extLst>
          </p:cNvPr>
          <p:cNvSpPr/>
          <p:nvPr/>
        </p:nvSpPr>
        <p:spPr>
          <a:xfrm>
            <a:off x="4396823" y="1697621"/>
            <a:ext cx="209474" cy="4288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a:extLst>
              <a:ext uri="{FF2B5EF4-FFF2-40B4-BE49-F238E27FC236}">
                <a16:creationId xmlns:a16="http://schemas.microsoft.com/office/drawing/2014/main" id="{FF16662F-C851-F949-835B-E49AD5E9BF1F}"/>
              </a:ext>
            </a:extLst>
          </p:cNvPr>
          <p:cNvSpPr txBox="1"/>
          <p:nvPr/>
        </p:nvSpPr>
        <p:spPr>
          <a:xfrm rot="16200000">
            <a:off x="3524768" y="5318742"/>
            <a:ext cx="140866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BIAS (K)</a:t>
            </a:r>
          </a:p>
        </p:txBody>
      </p:sp>
      <p:sp>
        <p:nvSpPr>
          <p:cNvPr id="29" name="ZoneTexte 28">
            <a:extLst>
              <a:ext uri="{FF2B5EF4-FFF2-40B4-BE49-F238E27FC236}">
                <a16:creationId xmlns:a16="http://schemas.microsoft.com/office/drawing/2014/main" id="{05D9190A-61F3-D042-BA0D-58C2C46DBC49}"/>
              </a:ext>
            </a:extLst>
          </p:cNvPr>
          <p:cNvSpPr txBox="1"/>
          <p:nvPr/>
        </p:nvSpPr>
        <p:spPr>
          <a:xfrm rot="16200000">
            <a:off x="3531685" y="3687670"/>
            <a:ext cx="140866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STD (K)</a:t>
            </a:r>
          </a:p>
        </p:txBody>
      </p:sp>
      <p:sp>
        <p:nvSpPr>
          <p:cNvPr id="30" name="ZoneTexte 29">
            <a:extLst>
              <a:ext uri="{FF2B5EF4-FFF2-40B4-BE49-F238E27FC236}">
                <a16:creationId xmlns:a16="http://schemas.microsoft.com/office/drawing/2014/main" id="{5C52F5EC-9A57-ED49-BDF8-5E760EDF4746}"/>
              </a:ext>
            </a:extLst>
          </p:cNvPr>
          <p:cNvSpPr txBox="1"/>
          <p:nvPr/>
        </p:nvSpPr>
        <p:spPr>
          <a:xfrm rot="16200000">
            <a:off x="3531684" y="2251345"/>
            <a:ext cx="140866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RMSE (K)</a:t>
            </a:r>
          </a:p>
        </p:txBody>
      </p:sp>
    </p:spTree>
    <p:extLst>
      <p:ext uri="{BB962C8B-B14F-4D97-AF65-F5344CB8AC3E}">
        <p14:creationId xmlns:p14="http://schemas.microsoft.com/office/powerpoint/2010/main" val="326320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241286" y="0"/>
            <a:ext cx="10515600" cy="1325563"/>
          </a:xfrm>
        </p:spPr>
        <p:txBody>
          <a:bodyPr>
            <a:noAutofit/>
          </a:bodyPr>
          <a:lstStyle/>
          <a:p>
            <a:pPr algn="r"/>
            <a:r>
              <a:rPr lang="en-GB" sz="3600" b="1" dirty="0">
                <a:latin typeface="Arial" panose="020B0604020202020204" pitchFamily="34" charset="0"/>
                <a:cs typeface="Arial" panose="020B0604020202020204" pitchFamily="34" charset="0"/>
              </a:rPr>
              <a:t>Localized CNN Results</a:t>
            </a:r>
            <a:endParaRPr lang="en-US" sz="36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825625"/>
            <a:ext cx="3046747" cy="4351338"/>
          </a:xfrm>
        </p:spPr>
        <p:txBody>
          <a:bodyPr>
            <a:normAutofit lnSpcReduction="10000"/>
          </a:bodyPr>
          <a:lstStyle/>
          <a:p>
            <a:r>
              <a:rPr lang="en-GB" sz="2000" dirty="0">
                <a:latin typeface="Arial" panose="020B0604020202020204" pitchFamily="34" charset="0"/>
                <a:cs typeface="Arial" panose="020B0604020202020204" pitchFamily="34" charset="0"/>
              </a:rPr>
              <a:t>Two localized CNNs (night/day)</a:t>
            </a:r>
          </a:p>
          <a:p>
            <a:r>
              <a:rPr lang="en-GB" sz="2000" dirty="0">
                <a:latin typeface="Arial" panose="020B0604020202020204" pitchFamily="34" charset="0"/>
                <a:cs typeface="Arial" panose="020B0604020202020204" pitchFamily="34" charset="0"/>
              </a:rPr>
              <a:t>Excellent quality retrieval </a:t>
            </a:r>
          </a:p>
          <a:p>
            <a:pPr marL="0" indent="0">
              <a:buNone/>
            </a:pPr>
            <a:endParaRPr lang="en-GB" sz="2000" b="1" dirty="0">
              <a:latin typeface="Arial" panose="020B0604020202020204" pitchFamily="34" charset="0"/>
              <a:cs typeface="Arial" panose="020B0604020202020204" pitchFamily="34" charset="0"/>
            </a:endParaRP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Root Mean Squared Error: </a:t>
            </a:r>
          </a:p>
          <a:p>
            <a:pPr marL="285750" indent="-285750"/>
            <a:r>
              <a:rPr lang="en-GB" sz="2000" b="1" dirty="0">
                <a:latin typeface="Arial" panose="020B0604020202020204" pitchFamily="34" charset="0"/>
                <a:cs typeface="Arial" panose="020B0604020202020204" pitchFamily="34" charset="0"/>
              </a:rPr>
              <a:t>0.96 K on sea, </a:t>
            </a:r>
          </a:p>
          <a:p>
            <a:pPr marL="285750" indent="-285750"/>
            <a:r>
              <a:rPr lang="en-GB" sz="2000" b="1" dirty="0">
                <a:latin typeface="Arial" panose="020B0604020202020204" pitchFamily="34" charset="0"/>
                <a:cs typeface="Arial" panose="020B0604020202020204" pitchFamily="34" charset="0"/>
              </a:rPr>
              <a:t>1.83 K on land, </a:t>
            </a:r>
          </a:p>
          <a:p>
            <a:pPr marL="285750" indent="-285750"/>
            <a:r>
              <a:rPr lang="en-GB" sz="2000" b="1" dirty="0">
                <a:latin typeface="Arial" panose="020B0604020202020204" pitchFamily="34" charset="0"/>
                <a:cs typeface="Arial" panose="020B0604020202020204" pitchFamily="34" charset="0"/>
              </a:rPr>
              <a:t>2.50 K on the Alps, </a:t>
            </a:r>
          </a:p>
          <a:p>
            <a:pPr marL="285750" indent="-285750"/>
            <a:r>
              <a:rPr lang="en-GB" sz="2000" b="1" dirty="0">
                <a:latin typeface="Arial" panose="020B0604020202020204" pitchFamily="34" charset="0"/>
                <a:cs typeface="Arial" panose="020B0604020202020204" pitchFamily="34" charset="0"/>
              </a:rPr>
              <a:t>1.85 K on coastal areas.</a:t>
            </a: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4" name="Connecteur droit 23">
            <a:extLst>
              <a:ext uri="{FF2B5EF4-FFF2-40B4-BE49-F238E27FC236}">
                <a16:creationId xmlns:a16="http://schemas.microsoft.com/office/drawing/2014/main" id="{A5454CF3-39F2-1E4B-885B-73C2781ECCC1}"/>
              </a:ext>
            </a:extLst>
          </p:cNvPr>
          <p:cNvCxnSpPr>
            <a:cxnSpLocks/>
          </p:cNvCxnSpPr>
          <p:nvPr/>
        </p:nvCxnSpPr>
        <p:spPr>
          <a:xfrm flipH="1">
            <a:off x="3186424" y="3685190"/>
            <a:ext cx="8723929"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4B10920-5507-1046-9646-D017EC9B6C4E}"/>
              </a:ext>
            </a:extLst>
          </p:cNvPr>
          <p:cNvSpPr txBox="1"/>
          <p:nvPr/>
        </p:nvSpPr>
        <p:spPr>
          <a:xfrm>
            <a:off x="3585689" y="1618012"/>
            <a:ext cx="1889991"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ECMWF ERA5 TS</a:t>
            </a:r>
          </a:p>
        </p:txBody>
      </p:sp>
      <p:sp>
        <p:nvSpPr>
          <p:cNvPr id="27" name="ZoneTexte 26">
            <a:extLst>
              <a:ext uri="{FF2B5EF4-FFF2-40B4-BE49-F238E27FC236}">
                <a16:creationId xmlns:a16="http://schemas.microsoft.com/office/drawing/2014/main" id="{52D133C6-14AE-B642-9745-A50EECE8427D}"/>
              </a:ext>
            </a:extLst>
          </p:cNvPr>
          <p:cNvSpPr txBox="1"/>
          <p:nvPr/>
        </p:nvSpPr>
        <p:spPr>
          <a:xfrm>
            <a:off x="6770499" y="1569072"/>
            <a:ext cx="1532213"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Retrieved TS</a:t>
            </a:r>
          </a:p>
        </p:txBody>
      </p:sp>
      <p:sp>
        <p:nvSpPr>
          <p:cNvPr id="28" name="ZoneTexte 27">
            <a:extLst>
              <a:ext uri="{FF2B5EF4-FFF2-40B4-BE49-F238E27FC236}">
                <a16:creationId xmlns:a16="http://schemas.microsoft.com/office/drawing/2014/main" id="{E4CEF1F0-6D7B-9147-A535-447C6CCEC955}"/>
              </a:ext>
            </a:extLst>
          </p:cNvPr>
          <p:cNvSpPr txBox="1"/>
          <p:nvPr/>
        </p:nvSpPr>
        <p:spPr>
          <a:xfrm>
            <a:off x="8814175" y="1415183"/>
            <a:ext cx="1532213" cy="52322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Difference </a:t>
            </a:r>
            <a:r>
              <a:rPr lang="en-US" sz="1200" b="1" dirty="0">
                <a:latin typeface="Arial" panose="020B0604020202020204" pitchFamily="34" charset="0"/>
                <a:cs typeface="Arial" panose="020B0604020202020204" pitchFamily="34" charset="0"/>
              </a:rPr>
              <a:t>Retrieved – ERA5</a:t>
            </a:r>
            <a:endParaRPr lang="en-US" sz="1000" b="1" dirty="0">
              <a:latin typeface="Arial" panose="020B0604020202020204" pitchFamily="34" charset="0"/>
              <a:cs typeface="Arial" panose="020B0604020202020204" pitchFamily="34" charset="0"/>
            </a:endParaRPr>
          </a:p>
        </p:txBody>
      </p:sp>
      <p:pic>
        <p:nvPicPr>
          <p:cNvPr id="30" name="Image 29" descr="Une image contenant texte, bâtiment&#10;&#10;Description générée automatiquement">
            <a:extLst>
              <a:ext uri="{FF2B5EF4-FFF2-40B4-BE49-F238E27FC236}">
                <a16:creationId xmlns:a16="http://schemas.microsoft.com/office/drawing/2014/main" id="{79F057C8-1A41-B246-8189-BD501E202CCD}"/>
              </a:ext>
            </a:extLst>
          </p:cNvPr>
          <p:cNvPicPr>
            <a:picLocks noChangeAspect="1"/>
          </p:cNvPicPr>
          <p:nvPr/>
        </p:nvPicPr>
        <p:blipFill>
          <a:blip r:embed="rId5"/>
          <a:stretch>
            <a:fillRect/>
          </a:stretch>
        </p:blipFill>
        <p:spPr>
          <a:xfrm>
            <a:off x="3064504" y="1938403"/>
            <a:ext cx="8966200" cy="1600200"/>
          </a:xfrm>
          <a:prstGeom prst="rect">
            <a:avLst/>
          </a:prstGeom>
        </p:spPr>
      </p:pic>
      <p:sp>
        <p:nvSpPr>
          <p:cNvPr id="32" name="ZoneTexte 31">
            <a:extLst>
              <a:ext uri="{FF2B5EF4-FFF2-40B4-BE49-F238E27FC236}">
                <a16:creationId xmlns:a16="http://schemas.microsoft.com/office/drawing/2014/main" id="{4077CD57-F380-DE4B-9594-329B7188BEE4}"/>
              </a:ext>
            </a:extLst>
          </p:cNvPr>
          <p:cNvSpPr txBox="1"/>
          <p:nvPr/>
        </p:nvSpPr>
        <p:spPr>
          <a:xfrm>
            <a:off x="5310228" y="1501998"/>
            <a:ext cx="1532214"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EUMETSAT PWLR</a:t>
            </a:r>
            <a:r>
              <a:rPr lang="en-US" sz="1400" b="1" baseline="30000" dirty="0">
                <a:latin typeface="Arial" panose="020B0604020202020204" pitchFamily="34" charset="0"/>
                <a:cs typeface="Arial" panose="020B0604020202020204" pitchFamily="34" charset="0"/>
              </a:rPr>
              <a:t>3 </a:t>
            </a:r>
            <a:r>
              <a:rPr lang="en-US" sz="1400" b="1" dirty="0">
                <a:latin typeface="Arial" panose="020B0604020202020204" pitchFamily="34" charset="0"/>
                <a:cs typeface="Arial" panose="020B0604020202020204" pitchFamily="34" charset="0"/>
              </a:rPr>
              <a:t>TS</a:t>
            </a:r>
          </a:p>
        </p:txBody>
      </p:sp>
      <p:sp>
        <p:nvSpPr>
          <p:cNvPr id="33" name="ZoneTexte 32">
            <a:extLst>
              <a:ext uri="{FF2B5EF4-FFF2-40B4-BE49-F238E27FC236}">
                <a16:creationId xmlns:a16="http://schemas.microsoft.com/office/drawing/2014/main" id="{F4D9703A-0685-B54D-8E0C-567912B202C8}"/>
              </a:ext>
            </a:extLst>
          </p:cNvPr>
          <p:cNvSpPr txBox="1"/>
          <p:nvPr/>
        </p:nvSpPr>
        <p:spPr>
          <a:xfrm>
            <a:off x="10426548" y="1415183"/>
            <a:ext cx="1618960" cy="52322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Difference </a:t>
            </a:r>
            <a:r>
              <a:rPr lang="en-US" sz="1200" b="1" dirty="0">
                <a:latin typeface="Arial" panose="020B0604020202020204" pitchFamily="34" charset="0"/>
                <a:cs typeface="Arial" panose="020B0604020202020204" pitchFamily="34" charset="0"/>
              </a:rPr>
              <a:t>Retrieved – PWLR</a:t>
            </a:r>
            <a:r>
              <a:rPr lang="en-US" sz="1200" b="1" baseline="30000" dirty="0">
                <a:latin typeface="Arial" panose="020B0604020202020204" pitchFamily="34" charset="0"/>
                <a:cs typeface="Arial" panose="020B0604020202020204" pitchFamily="34" charset="0"/>
              </a:rPr>
              <a:t>3</a:t>
            </a:r>
            <a:endParaRPr lang="en-US" sz="1000" b="1" dirty="0">
              <a:latin typeface="Arial" panose="020B0604020202020204" pitchFamily="34" charset="0"/>
              <a:cs typeface="Arial" panose="020B0604020202020204" pitchFamily="34" charset="0"/>
            </a:endParaRPr>
          </a:p>
        </p:txBody>
      </p:sp>
      <p:pic>
        <p:nvPicPr>
          <p:cNvPr id="35" name="Image 34" descr="Une image contenant texte&#10;&#10;Description générée automatiquement">
            <a:extLst>
              <a:ext uri="{FF2B5EF4-FFF2-40B4-BE49-F238E27FC236}">
                <a16:creationId xmlns:a16="http://schemas.microsoft.com/office/drawing/2014/main" id="{13C38C0A-A02E-0742-B36D-ED84669B8FF6}"/>
              </a:ext>
            </a:extLst>
          </p:cNvPr>
          <p:cNvPicPr>
            <a:picLocks noChangeAspect="1"/>
          </p:cNvPicPr>
          <p:nvPr/>
        </p:nvPicPr>
        <p:blipFill>
          <a:blip r:embed="rId6"/>
          <a:stretch>
            <a:fillRect/>
          </a:stretch>
        </p:blipFill>
        <p:spPr>
          <a:xfrm>
            <a:off x="2926505" y="3866264"/>
            <a:ext cx="9220200" cy="1651000"/>
          </a:xfrm>
          <a:prstGeom prst="rect">
            <a:avLst/>
          </a:prstGeom>
        </p:spPr>
      </p:pic>
    </p:spTree>
    <p:extLst>
      <p:ext uri="{BB962C8B-B14F-4D97-AF65-F5344CB8AC3E}">
        <p14:creationId xmlns:p14="http://schemas.microsoft.com/office/powerpoint/2010/main" val="229213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343152" y="495267"/>
            <a:ext cx="10515600" cy="1325563"/>
          </a:xfrm>
        </p:spPr>
        <p:txBody>
          <a:bodyPr>
            <a:noAutofit/>
          </a:bodyPr>
          <a:lstStyle/>
          <a:p>
            <a:pPr algn="r"/>
            <a:r>
              <a:rPr lang="en-GB" sz="3200" b="1" dirty="0">
                <a:latin typeface="Arial" panose="020B0604020202020204" pitchFamily="34" charset="0"/>
                <a:cs typeface="Arial" panose="020B0604020202020204" pitchFamily="34" charset="0"/>
              </a:rPr>
              <a:t>Estimating Retrieval Uncertainties:</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 A two-step process</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588698"/>
            <a:ext cx="4815961" cy="4610234"/>
          </a:xfrm>
        </p:spPr>
        <p:txBody>
          <a:bodyPr>
            <a:normAutofit fontScale="92500" lnSpcReduction="10000"/>
          </a:bodyPr>
          <a:lstStyle/>
          <a:p>
            <a:pPr marL="285750" indent="-285750"/>
            <a:r>
              <a:rPr lang="en-GB" sz="2000" dirty="0">
                <a:latin typeface="Arial" panose="020B0604020202020204" pitchFamily="34" charset="0"/>
                <a:cs typeface="Arial" panose="020B0604020202020204" pitchFamily="34" charset="0"/>
              </a:rPr>
              <a:t>The information provided by the observations can be raw radiances </a:t>
            </a:r>
            <a:r>
              <a:rPr lang="en-GB" sz="2000" i="1"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 or retrieved products </a:t>
            </a:r>
            <a:r>
              <a:rPr lang="en-GB" sz="2000" i="1" dirty="0">
                <a:latin typeface="Arial" panose="020B0604020202020204" pitchFamily="34" charset="0"/>
                <a:cs typeface="Arial" panose="020B0604020202020204" pitchFamily="34" charset="0"/>
              </a:rPr>
              <a:t>P</a:t>
            </a:r>
          </a:p>
          <a:p>
            <a:pPr marL="285750" indent="-285750"/>
            <a:r>
              <a:rPr lang="en-GB" sz="2000" dirty="0">
                <a:latin typeface="Arial" panose="020B0604020202020204" pitchFamily="34" charset="0"/>
                <a:cs typeface="Arial" panose="020B0604020202020204" pitchFamily="34" charset="0"/>
              </a:rPr>
              <a:t>Assimilation into a NWP model: model / observations are weighted, based on their respective uncertainties. </a:t>
            </a:r>
          </a:p>
          <a:p>
            <a:pPr marL="285750" indent="-285750"/>
            <a:r>
              <a:rPr lang="en-GB" sz="2000" dirty="0">
                <a:latin typeface="Arial" panose="020B0604020202020204" pitchFamily="34" charset="0"/>
                <a:cs typeface="Arial" panose="020B0604020202020204" pitchFamily="34" charset="0"/>
              </a:rPr>
              <a:t>Since reliable uncertainties on retrieved products are difficult to obtain, the assimilation of raw radiances </a:t>
            </a:r>
            <a:r>
              <a:rPr lang="en-GB" sz="2000" i="1"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 has been privileged (one of the reasons)</a:t>
            </a:r>
          </a:p>
          <a:p>
            <a:pPr marL="285750" indent="-285750"/>
            <a:r>
              <a:rPr lang="en-GB" sz="2000" b="1" dirty="0">
                <a:latin typeface="Arial" panose="020B0604020202020204" pitchFamily="34" charset="0"/>
                <a:cs typeface="Arial" panose="020B0604020202020204" pitchFamily="34" charset="0"/>
              </a:rPr>
              <a:t>To facilitate the assimilation of retrieved products, the estimation of retrieval uncertainty is necessary</a:t>
            </a:r>
          </a:p>
          <a:p>
            <a:pPr marL="285750" indent="-285750"/>
            <a:r>
              <a:rPr lang="en-GB" sz="2000" dirty="0">
                <a:latin typeface="Arial" panose="020B0604020202020204" pitchFamily="34" charset="0"/>
                <a:cs typeface="Arial" panose="020B0604020202020204" pitchFamily="34" charset="0"/>
              </a:rPr>
              <a:t>Based on a simple, easy-to-implement scheme based on the input space clustering presented in </a:t>
            </a:r>
            <a:r>
              <a:rPr lang="en-GB" sz="2000" i="1" dirty="0">
                <a:latin typeface="Arial" panose="020B0604020202020204" pitchFamily="34" charset="0"/>
                <a:cs typeface="Arial" panose="020B0604020202020204" pitchFamily="34" charset="0"/>
              </a:rPr>
              <a:t>(Aires and Pellet, 2021)</a:t>
            </a:r>
          </a:p>
          <a:p>
            <a:endParaRPr lang="en-GB" sz="2000" b="1"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4" name="Image 13">
            <a:extLst>
              <a:ext uri="{FF2B5EF4-FFF2-40B4-BE49-F238E27FC236}">
                <a16:creationId xmlns:a16="http://schemas.microsoft.com/office/drawing/2014/main" id="{4E65A51D-09EB-8B4A-8FCB-AD361AF427BF}"/>
              </a:ext>
            </a:extLst>
          </p:cNvPr>
          <p:cNvPicPr>
            <a:picLocks noChangeAspect="1"/>
          </p:cNvPicPr>
          <p:nvPr/>
        </p:nvPicPr>
        <p:blipFill rotWithShape="1">
          <a:blip r:embed="rId5">
            <a:extLst>
              <a:ext uri="{28A0092B-C50C-407E-A947-70E740481C1C}">
                <a14:useLocalDpi xmlns:a14="http://schemas.microsoft.com/office/drawing/2010/main" val="0"/>
              </a:ext>
            </a:extLst>
          </a:blip>
          <a:srcRect l="3646" r="8943"/>
          <a:stretch/>
        </p:blipFill>
        <p:spPr>
          <a:xfrm>
            <a:off x="5873221" y="1281280"/>
            <a:ext cx="5689600" cy="4295440"/>
          </a:xfrm>
          <a:prstGeom prst="rect">
            <a:avLst/>
          </a:prstGeom>
        </p:spPr>
      </p:pic>
      <p:pic>
        <p:nvPicPr>
          <p:cNvPr id="15" name="Image 14">
            <a:extLst>
              <a:ext uri="{FF2B5EF4-FFF2-40B4-BE49-F238E27FC236}">
                <a16:creationId xmlns:a16="http://schemas.microsoft.com/office/drawing/2014/main" id="{3F3243C7-7E05-1344-8F64-1B95A0A5EA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361" y="5617074"/>
            <a:ext cx="6004439" cy="354329"/>
          </a:xfrm>
          <a:prstGeom prst="rect">
            <a:avLst/>
          </a:prstGeom>
        </p:spPr>
      </p:pic>
    </p:spTree>
    <p:extLst>
      <p:ext uri="{BB962C8B-B14F-4D97-AF65-F5344CB8AC3E}">
        <p14:creationId xmlns:p14="http://schemas.microsoft.com/office/powerpoint/2010/main" val="126212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343152" y="495267"/>
            <a:ext cx="10515600" cy="1325563"/>
          </a:xfrm>
        </p:spPr>
        <p:txBody>
          <a:bodyPr>
            <a:noAutofit/>
          </a:bodyPr>
          <a:lstStyle/>
          <a:p>
            <a:pPr algn="r"/>
            <a:r>
              <a:rPr lang="en-GB" sz="3200" b="1" dirty="0">
                <a:latin typeface="Arial" panose="020B0604020202020204" pitchFamily="34" charset="0"/>
                <a:cs typeface="Arial" panose="020B0604020202020204" pitchFamily="34" charset="0"/>
              </a:rPr>
              <a:t>Estimating Retrieval Uncertainties</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68570" y="1943622"/>
            <a:ext cx="4815961" cy="4610234"/>
          </a:xfrm>
        </p:spPr>
        <p:txBody>
          <a:bodyPr>
            <a:normAutofit/>
          </a:bodyPr>
          <a:lstStyle/>
          <a:p>
            <a:pPr marL="0" lvl="0" indent="0">
              <a:buSzPts val="1400"/>
              <a:buNone/>
            </a:pPr>
            <a:r>
              <a:rPr lang="en-US" sz="2000" dirty="0">
                <a:latin typeface="Arial" panose="020B0604020202020204" pitchFamily="34" charset="0"/>
                <a:cs typeface="Arial" panose="020B0604020202020204" pitchFamily="34" charset="0"/>
              </a:rPr>
              <a:t>Algorithm to perform the retrieval of TS and simultaneously estimate the retrieval error: </a:t>
            </a:r>
          </a:p>
          <a:p>
            <a:pPr marL="596900" lvl="0" indent="-457200">
              <a:buSzPts val="1400"/>
              <a:buFont typeface="+mj-lt"/>
              <a:buAutoNum type="arabicPeriod"/>
            </a:pPr>
            <a:r>
              <a:rPr lang="en-US" sz="2000" dirty="0">
                <a:latin typeface="Arial" panose="020B0604020202020204" pitchFamily="34" charset="0"/>
                <a:cs typeface="Arial" panose="020B0604020202020204" pitchFamily="34" charset="0"/>
              </a:rPr>
              <a:t>Bin the input space : for each pixel 6 bins based on quantiles of the TB PC distribution</a:t>
            </a:r>
          </a:p>
          <a:p>
            <a:pPr marL="596900" lvl="0" indent="-457200">
              <a:buSzPts val="1400"/>
              <a:buFont typeface="+mj-lt"/>
              <a:buAutoNum type="arabicPeriod"/>
            </a:pPr>
            <a:r>
              <a:rPr lang="en-US" sz="2000" dirty="0">
                <a:latin typeface="Arial" panose="020B0604020202020204" pitchFamily="34" charset="0"/>
                <a:cs typeface="Arial" panose="020B0604020202020204" pitchFamily="34" charset="0"/>
                <a:sym typeface="Wingdings" pitchFamily="2" charset="2"/>
              </a:rPr>
              <a:t>Calculate STD of CNN-retrieval error for each bin</a:t>
            </a:r>
          </a:p>
          <a:p>
            <a:pPr marL="596900" lvl="0" indent="-457200">
              <a:buSzPts val="1400"/>
              <a:buFont typeface="+mj-lt"/>
              <a:buAutoNum type="arabicPeriod"/>
            </a:pPr>
            <a:r>
              <a:rPr lang="en-US" sz="2000" dirty="0">
                <a:latin typeface="Arial" panose="020B0604020202020204" pitchFamily="34" charset="0"/>
                <a:cs typeface="Arial" panose="020B0604020202020204" pitchFamily="34" charset="0"/>
              </a:rPr>
              <a:t>Re-train CNN to retrieve simultaneously TS and its associated uncertainty</a:t>
            </a:r>
          </a:p>
          <a:p>
            <a:pPr marL="285750" indent="-285750"/>
            <a:endParaRPr lang="en-GB" sz="2000"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AF71CA8E-D5D1-C946-93E6-4BD0D56F8F41}"/>
              </a:ext>
            </a:extLst>
          </p:cNvPr>
          <p:cNvSpPr txBox="1"/>
          <p:nvPr/>
        </p:nvSpPr>
        <p:spPr>
          <a:xfrm>
            <a:off x="1461907" y="1118422"/>
            <a:ext cx="10563469" cy="553998"/>
          </a:xfrm>
          <a:prstGeom prst="rect">
            <a:avLst/>
          </a:prstGeom>
          <a:noFill/>
        </p:spPr>
        <p:txBody>
          <a:bodyPr wrap="none" rtlCol="0">
            <a:spAutoFit/>
          </a:bodyPr>
          <a:lstStyle/>
          <a:p>
            <a:r>
              <a:rPr lang="en-GB" sz="1200" i="1" dirty="0">
                <a:latin typeface="Arial" panose="020B0604020202020204" pitchFamily="34" charset="0"/>
                <a:cs typeface="Arial" panose="020B0604020202020204" pitchFamily="34" charset="0"/>
              </a:rPr>
              <a:t>Estimating Retrieval Errors From Neural Network Inversion Schemes – Application to the Retrieval of Temperature Profiles From IASI, F. Aires &amp; V. Pellet</a:t>
            </a:r>
            <a:endParaRPr lang="en-GB" sz="1200" dirty="0">
              <a:latin typeface="Arial" panose="020B0604020202020204" pitchFamily="34" charset="0"/>
              <a:cs typeface="Arial" panose="020B0604020202020204" pitchFamily="34" charset="0"/>
            </a:endParaRPr>
          </a:p>
          <a:p>
            <a:endParaRPr lang="fr-FR" dirty="0"/>
          </a:p>
        </p:txBody>
      </p:sp>
      <p:pic>
        <p:nvPicPr>
          <p:cNvPr id="16" name="Image 15">
            <a:extLst>
              <a:ext uri="{FF2B5EF4-FFF2-40B4-BE49-F238E27FC236}">
                <a16:creationId xmlns:a16="http://schemas.microsoft.com/office/drawing/2014/main" id="{DF140287-39F6-CD46-B81D-6D8F4E953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2430" y="1619705"/>
            <a:ext cx="6371000" cy="4567887"/>
          </a:xfrm>
          <a:prstGeom prst="rect">
            <a:avLst/>
          </a:prstGeom>
        </p:spPr>
      </p:pic>
    </p:spTree>
    <p:extLst>
      <p:ext uri="{BB962C8B-B14F-4D97-AF65-F5344CB8AC3E}">
        <p14:creationId xmlns:p14="http://schemas.microsoft.com/office/powerpoint/2010/main" val="237663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343152" y="495267"/>
            <a:ext cx="10515600" cy="1325563"/>
          </a:xfrm>
        </p:spPr>
        <p:txBody>
          <a:bodyPr>
            <a:noAutofit/>
          </a:bodyPr>
          <a:lstStyle/>
          <a:p>
            <a:pPr algn="r"/>
            <a:r>
              <a:rPr lang="en-GB" sz="3200" b="1" dirty="0">
                <a:latin typeface="Arial" panose="020B0604020202020204" pitchFamily="34" charset="0"/>
                <a:cs typeface="Arial" panose="020B0604020202020204" pitchFamily="34" charset="0"/>
              </a:rPr>
              <a:t>Estimating Retrieval Uncertainties:</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Results</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2" name="Image 11" descr="Une image contenant texte&#10;&#10;Description générée automatiquement">
            <a:extLst>
              <a:ext uri="{FF2B5EF4-FFF2-40B4-BE49-F238E27FC236}">
                <a16:creationId xmlns:a16="http://schemas.microsoft.com/office/drawing/2014/main" id="{16F4BF0E-1C7C-A84A-9798-896D886CA379}"/>
              </a:ext>
            </a:extLst>
          </p:cNvPr>
          <p:cNvPicPr>
            <a:picLocks noChangeAspect="1"/>
          </p:cNvPicPr>
          <p:nvPr/>
        </p:nvPicPr>
        <p:blipFill rotWithShape="1">
          <a:blip r:embed="rId5"/>
          <a:srcRect l="7812"/>
          <a:stretch/>
        </p:blipFill>
        <p:spPr>
          <a:xfrm>
            <a:off x="6294567" y="3778852"/>
            <a:ext cx="5688274" cy="264689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33FE044-5330-BF44-AA9D-326E04DA348A}"/>
              </a:ext>
            </a:extLst>
          </p:cNvPr>
          <p:cNvPicPr>
            <a:picLocks noChangeAspect="1"/>
          </p:cNvPicPr>
          <p:nvPr/>
        </p:nvPicPr>
        <p:blipFill rotWithShape="1">
          <a:blip r:embed="rId6"/>
          <a:srcRect l="6848"/>
          <a:stretch/>
        </p:blipFill>
        <p:spPr>
          <a:xfrm>
            <a:off x="6294567" y="1451030"/>
            <a:ext cx="5412218" cy="2422355"/>
          </a:xfrm>
          <a:prstGeom prst="rect">
            <a:avLst/>
          </a:prstGeom>
        </p:spPr>
      </p:pic>
      <p:sp>
        <p:nvSpPr>
          <p:cNvPr id="15" name="ZoneTexte 14">
            <a:extLst>
              <a:ext uri="{FF2B5EF4-FFF2-40B4-BE49-F238E27FC236}">
                <a16:creationId xmlns:a16="http://schemas.microsoft.com/office/drawing/2014/main" id="{4A57FA0D-0945-E542-A5E2-86BF71FE96C2}"/>
              </a:ext>
            </a:extLst>
          </p:cNvPr>
          <p:cNvSpPr txBox="1"/>
          <p:nvPr/>
        </p:nvSpPr>
        <p:spPr>
          <a:xfrm>
            <a:off x="6730729" y="1149825"/>
            <a:ext cx="1790676"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TARGET STD</a:t>
            </a:r>
          </a:p>
        </p:txBody>
      </p:sp>
      <p:sp>
        <p:nvSpPr>
          <p:cNvPr id="17" name="ZoneTexte 16">
            <a:extLst>
              <a:ext uri="{FF2B5EF4-FFF2-40B4-BE49-F238E27FC236}">
                <a16:creationId xmlns:a16="http://schemas.microsoft.com/office/drawing/2014/main" id="{5F9F5C02-A61B-9A4D-8D0D-8816F769B6C6}"/>
              </a:ext>
            </a:extLst>
          </p:cNvPr>
          <p:cNvSpPr txBox="1"/>
          <p:nvPr/>
        </p:nvSpPr>
        <p:spPr>
          <a:xfrm>
            <a:off x="8521405" y="1149825"/>
            <a:ext cx="271822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             RETRIEVED STD</a:t>
            </a:r>
          </a:p>
        </p:txBody>
      </p:sp>
      <p:sp>
        <p:nvSpPr>
          <p:cNvPr id="18" name="ZoneTexte 17">
            <a:extLst>
              <a:ext uri="{FF2B5EF4-FFF2-40B4-BE49-F238E27FC236}">
                <a16:creationId xmlns:a16="http://schemas.microsoft.com/office/drawing/2014/main" id="{A8591DDA-4E87-764B-BABD-4438BFD043C1}"/>
              </a:ext>
            </a:extLst>
          </p:cNvPr>
          <p:cNvSpPr txBox="1"/>
          <p:nvPr/>
        </p:nvSpPr>
        <p:spPr>
          <a:xfrm rot="16200000">
            <a:off x="4372766" y="3741201"/>
            <a:ext cx="32108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STD ERROR (K)</a:t>
            </a:r>
          </a:p>
        </p:txBody>
      </p:sp>
      <p:sp>
        <p:nvSpPr>
          <p:cNvPr id="19" name="Espace réservé du contenu 2">
            <a:extLst>
              <a:ext uri="{FF2B5EF4-FFF2-40B4-BE49-F238E27FC236}">
                <a16:creationId xmlns:a16="http://schemas.microsoft.com/office/drawing/2014/main" id="{6E6ECBAE-177A-1A4E-A62F-625845660D56}"/>
              </a:ext>
            </a:extLst>
          </p:cNvPr>
          <p:cNvSpPr txBox="1">
            <a:spLocks/>
          </p:cNvSpPr>
          <p:nvPr/>
        </p:nvSpPr>
        <p:spPr>
          <a:xfrm>
            <a:off x="468570" y="1943622"/>
            <a:ext cx="4815961" cy="461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kern="0">
                <a:latin typeface="Arial" panose="020B0604020202020204" pitchFamily="34" charset="0"/>
                <a:cs typeface="Arial" panose="020B0604020202020204" pitchFamily="34" charset="0"/>
              </a:rPr>
              <a:t>State-dependent retrieval </a:t>
            </a:r>
          </a:p>
          <a:p>
            <a:pPr marL="285750" indent="-285750"/>
            <a:r>
              <a:rPr lang="en-US" sz="2000" kern="0">
                <a:latin typeface="Arial" panose="020B0604020202020204" pitchFamily="34" charset="0"/>
                <a:cs typeface="Arial" panose="020B0604020202020204" pitchFamily="34" charset="0"/>
              </a:rPr>
              <a:t>Higher errors in more complex areas</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95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343152" y="495267"/>
            <a:ext cx="10515600" cy="1325563"/>
          </a:xfrm>
        </p:spPr>
        <p:txBody>
          <a:bodyPr>
            <a:noAutofit/>
          </a:bodyPr>
          <a:lstStyle/>
          <a:p>
            <a:pPr algn="r"/>
            <a:r>
              <a:rPr lang="en-GB" sz="4000" b="1" dirty="0">
                <a:latin typeface="Arial" panose="020B0604020202020204" pitchFamily="34" charset="0"/>
                <a:cs typeface="Arial" panose="020B0604020202020204" pitchFamily="34" charset="0"/>
              </a:rPr>
              <a:t>Conclusion</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68570" y="1375398"/>
            <a:ext cx="11390182" cy="4610234"/>
          </a:xfrm>
        </p:spPr>
        <p:txBody>
          <a:bodyPr>
            <a:normAutofit/>
          </a:bodyPr>
          <a:lstStyle/>
          <a:p>
            <a:pPr marL="342900" indent="-342900"/>
            <a:r>
              <a:rPr lang="en-GB" sz="2000" dirty="0">
                <a:latin typeface="Arial" panose="020B0604020202020204" pitchFamily="34" charset="0"/>
                <a:cs typeface="Arial" panose="020B0604020202020204" pitchFamily="34" charset="0"/>
              </a:rPr>
              <a:t>Compared different localization strategies, aiming to reduce regional biases</a:t>
            </a:r>
          </a:p>
          <a:p>
            <a:pPr marL="285750" indent="-285750">
              <a:buFont typeface="Wingdings" pitchFamily="2" charset="2"/>
              <a:buChar char="à"/>
            </a:pPr>
            <a:r>
              <a:rPr lang="en-US" sz="2000" dirty="0">
                <a:latin typeface="Arial" panose="020B0604020202020204" pitchFamily="34" charset="0"/>
                <a:cs typeface="Arial" panose="020B0604020202020204" pitchFamily="34" charset="0"/>
                <a:sym typeface="Wingdings" pitchFamily="2" charset="2"/>
              </a:rPr>
              <a:t>Localized </a:t>
            </a:r>
            <a:r>
              <a:rPr lang="en-US" sz="2000" dirty="0">
                <a:latin typeface="Arial" panose="020B0604020202020204" pitchFamily="34" charset="0"/>
                <a:cs typeface="Arial" panose="020B0604020202020204" pitchFamily="34" charset="0"/>
              </a:rPr>
              <a:t>CNNs offer a combination of a pixelwise approach in problematic (coastal and mountainous) areas and utilizes the spatial dependency in areas where strong spatial features are detected, thus providing excellent retrievals and reducing regional biases</a:t>
            </a:r>
          </a:p>
          <a:p>
            <a:pPr marL="285750" indent="-285750">
              <a:buFont typeface="Wingdings" pitchFamily="2" charset="2"/>
              <a:buChar char="à"/>
            </a:pPr>
            <a:r>
              <a:rPr lang="en-US" sz="2000" dirty="0">
                <a:latin typeface="Arial" panose="020B0604020202020204" pitchFamily="34" charset="0"/>
                <a:cs typeface="Arial" panose="020B0604020202020204" pitchFamily="34" charset="0"/>
              </a:rPr>
              <a:t>Multiple individual NNs at the pixel level offer also a good alternative, easier to implement. </a:t>
            </a:r>
          </a:p>
          <a:p>
            <a:pPr marL="285750" indent="-285750">
              <a:buFont typeface="Wingdings" pitchFamily="2" charset="2"/>
              <a:buChar char="à"/>
            </a:pPr>
            <a:r>
              <a:rPr lang="en-US" sz="2000" dirty="0">
                <a:latin typeface="Arial" panose="020B0604020202020204" pitchFamily="34" charset="0"/>
                <a:cs typeface="Arial" panose="020B0604020202020204" pitchFamily="34" charset="0"/>
              </a:rPr>
              <a:t>Choice depends on the type of variables to retrieve (heterogeneity, spatial coherency, etc.)</a:t>
            </a:r>
          </a:p>
          <a:p>
            <a:endParaRPr lang="en-US" sz="2000" dirty="0">
              <a:latin typeface="Arial" panose="020B0604020202020204" pitchFamily="34" charset="0"/>
              <a:cs typeface="Arial" panose="020B0604020202020204" pitchFamily="34" charset="0"/>
            </a:endParaRPr>
          </a:p>
          <a:p>
            <a:pPr marL="285750" indent="-285750"/>
            <a:r>
              <a:rPr lang="en-US" sz="2000" dirty="0">
                <a:latin typeface="Arial" panose="020B0604020202020204" pitchFamily="34" charset="0"/>
                <a:cs typeface="Arial" panose="020B0604020202020204" pitchFamily="34" charset="0"/>
              </a:rPr>
              <a:t>We propose an easy-to-implement and straightforward estimate of retrieval uncertainties (for NN and CNN), in parallel with the LST and SST retrievals. This provides state-dependent uncertainties that are mandatory for data assimilation</a:t>
            </a:r>
          </a:p>
          <a:p>
            <a:endParaRPr lang="en-US" sz="2000" dirty="0">
              <a:latin typeface="Arial" panose="020B0604020202020204" pitchFamily="34" charset="0"/>
              <a:cs typeface="Arial" panose="020B0604020202020204" pitchFamily="34" charset="0"/>
            </a:endParaRPr>
          </a:p>
          <a:p>
            <a:pPr marL="285750" indent="-285750"/>
            <a:r>
              <a:rPr lang="en-US" sz="2000" dirty="0">
                <a:latin typeface="Arial" panose="020B0604020202020204" pitchFamily="34" charset="0"/>
                <a:cs typeface="Arial" panose="020B0604020202020204" pitchFamily="34" charset="0"/>
              </a:rPr>
              <a:t>2 papers to be submitted: </a:t>
            </a:r>
            <a:endParaRPr lang="en-GB" sz="2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5">
            <a:extLst>
              <a:ext uri="{FF2B5EF4-FFF2-40B4-BE49-F238E27FC236}">
                <a16:creationId xmlns:a16="http://schemas.microsoft.com/office/drawing/2014/main" id="{1B44A343-EBA0-6540-970F-BA06200A9706}"/>
              </a:ext>
            </a:extLst>
          </p:cNvPr>
          <p:cNvSpPr txBox="1"/>
          <p:nvPr/>
        </p:nvSpPr>
        <p:spPr>
          <a:xfrm>
            <a:off x="975147" y="5637708"/>
            <a:ext cx="11216853" cy="830997"/>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Next generation of AI-based IASI retrievals of surface temperature: Part 1 - Methodology E. Boucher, F. Aires, V. Pellet</a:t>
            </a:r>
          </a:p>
          <a:p>
            <a:r>
              <a:rPr lang="en-US" sz="1600" i="1" dirty="0">
                <a:latin typeface="Arial" panose="020B0604020202020204" pitchFamily="34" charset="0"/>
                <a:cs typeface="Arial" panose="020B0604020202020204" pitchFamily="34" charset="0"/>
              </a:rPr>
              <a:t>Next generation of AI-based IASI retrievals of surface temperature: Part 2 - Towards the assimilation E. Boucher &amp; F. Aires</a:t>
            </a:r>
          </a:p>
          <a:p>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8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343152" y="495267"/>
            <a:ext cx="10515600" cy="1325563"/>
          </a:xfrm>
        </p:spPr>
        <p:txBody>
          <a:bodyPr>
            <a:noAutofit/>
          </a:bodyPr>
          <a:lstStyle/>
          <a:p>
            <a:pPr algn="r"/>
            <a:r>
              <a:rPr lang="en-GB" sz="4000" b="1" dirty="0">
                <a:latin typeface="Arial" panose="020B0604020202020204" pitchFamily="34" charset="0"/>
                <a:cs typeface="Arial" panose="020B0604020202020204" pitchFamily="34" charset="0"/>
              </a:rPr>
              <a:t>Perspectives</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68570" y="1375398"/>
            <a:ext cx="11390182" cy="4610234"/>
          </a:xfrm>
        </p:spPr>
        <p:txBody>
          <a:bodyPr>
            <a:normAutofit/>
          </a:bodyPr>
          <a:lstStyle/>
          <a:p>
            <a:pPr marL="285750" indent="-285750"/>
            <a:r>
              <a:rPr lang="en-GB" sz="2000" dirty="0"/>
              <a:t>Further research will be conducted to continue the testing of novel DL techniques, notably on atmospheric temperature and humidity profiles, as well as cloud classification. The question of a global domain will be further experimented. </a:t>
            </a:r>
          </a:p>
          <a:p>
            <a:pPr marL="342900" indent="-342900"/>
            <a:endParaRPr lang="en-GB" sz="1800" dirty="0"/>
          </a:p>
          <a:p>
            <a:endParaRPr lang="en-US" sz="1800" dirty="0"/>
          </a:p>
          <a:p>
            <a:pPr marL="285750" indent="-285750"/>
            <a:endParaRPr lang="en-GB" sz="1800" dirty="0"/>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162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365125"/>
            <a:ext cx="10515600" cy="1325563"/>
          </a:xfrm>
        </p:spPr>
        <p:txBody>
          <a:bodyPr/>
          <a:lstStyle/>
          <a:p>
            <a:pPr algn="r"/>
            <a:r>
              <a:rPr lang="en-US" b="1" dirty="0">
                <a:latin typeface="Arial" panose="020B0604020202020204" pitchFamily="34" charset="0"/>
                <a:cs typeface="Arial" panose="020B0604020202020204" pitchFamily="34" charset="0"/>
              </a:rPr>
              <a:t>Context</a:t>
            </a: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838200" y="1825625"/>
            <a:ext cx="10515600" cy="4351338"/>
          </a:xfrm>
        </p:spPr>
        <p:txBody>
          <a:bodyPr>
            <a:normAutofit/>
          </a:bodyPr>
          <a:lstStyle/>
          <a:p>
            <a:pPr marL="342900" indent="-342900" algn="just"/>
            <a:r>
              <a:rPr lang="en-GB" sz="2000" b="1" dirty="0">
                <a:latin typeface="Arial" panose="020B0604020202020204" pitchFamily="34" charset="0"/>
                <a:cs typeface="Arial" panose="020B0604020202020204" pitchFamily="34" charset="0"/>
              </a:rPr>
              <a:t>Traditional Neural Networks (NN) have been popular in the satellite remote sensing community for the last 20 years</a:t>
            </a:r>
            <a:r>
              <a:rPr lang="en-GB" sz="2000" dirty="0">
                <a:latin typeface="Arial" panose="020B0604020202020204" pitchFamily="34" charset="0"/>
                <a:cs typeface="Arial" panose="020B0604020202020204" pitchFamily="34" charset="0"/>
              </a:rPr>
              <a:t>. Inversion schemes can be physical or statistical. In particular, </a:t>
            </a:r>
            <a:r>
              <a:rPr lang="en-GB" sz="2000" b="1" dirty="0">
                <a:latin typeface="Arial" panose="020B0604020202020204" pitchFamily="34" charset="0"/>
                <a:cs typeface="Arial" panose="020B0604020202020204" pitchFamily="34" charset="0"/>
              </a:rPr>
              <a:t>NNs have proven to be very efficient to perform such retrievals in the atmosphere </a:t>
            </a:r>
            <a:r>
              <a:rPr lang="en-GB" sz="2000" i="1" dirty="0">
                <a:latin typeface="Arial" panose="020B0604020202020204" pitchFamily="34" charset="0"/>
                <a:cs typeface="Arial" panose="020B0604020202020204" pitchFamily="34" charset="0"/>
              </a:rPr>
              <a:t>(Butler et al., 1996), </a:t>
            </a:r>
            <a:r>
              <a:rPr lang="en-GB" sz="2000" dirty="0">
                <a:latin typeface="Arial" panose="020B0604020202020204" pitchFamily="34" charset="0"/>
                <a:cs typeface="Arial" panose="020B0604020202020204" pitchFamily="34" charset="0"/>
              </a:rPr>
              <a:t>in the ocean (Aires et al., 2013), and over the continents </a:t>
            </a:r>
            <a:r>
              <a:rPr lang="en-GB" sz="2000" i="1" dirty="0">
                <a:latin typeface="Arial" panose="020B0604020202020204" pitchFamily="34" charset="0"/>
                <a:cs typeface="Arial" panose="020B0604020202020204" pitchFamily="34" charset="0"/>
              </a:rPr>
              <a:t>(Aires et al., 2002a, 2002b, 2002c, 2002d)</a:t>
            </a:r>
            <a:r>
              <a:rPr lang="en-GB" sz="2000" dirty="0">
                <a:latin typeface="Arial" panose="020B0604020202020204" pitchFamily="34" charset="0"/>
                <a:cs typeface="Arial" panose="020B0604020202020204" pitchFamily="34" charset="0"/>
              </a:rPr>
              <a:t>, in particular with IASI observations </a:t>
            </a:r>
            <a:r>
              <a:rPr lang="en-GB" sz="2000" i="1" dirty="0">
                <a:latin typeface="Arial" panose="020B0604020202020204" pitchFamily="34" charset="0"/>
                <a:cs typeface="Arial" panose="020B0604020202020204" pitchFamily="34" charset="0"/>
              </a:rPr>
              <a:t>(Aires et al., 2002a, 2002b; Blackwell, 2005; August et al., 2012; Paul et al., 2012; </a:t>
            </a:r>
            <a:r>
              <a:rPr lang="en-GB" sz="2000" i="1" dirty="0" err="1">
                <a:latin typeface="Arial" panose="020B0604020202020204" pitchFamily="34" charset="0"/>
                <a:cs typeface="Arial" panose="020B0604020202020204" pitchFamily="34" charset="0"/>
              </a:rPr>
              <a:t>Safieddine</a:t>
            </a:r>
            <a:r>
              <a:rPr lang="en-GB" sz="2000" i="1" dirty="0">
                <a:latin typeface="Arial" panose="020B0604020202020204" pitchFamily="34" charset="0"/>
                <a:cs typeface="Arial" panose="020B0604020202020204" pitchFamily="34" charset="0"/>
              </a:rPr>
              <a:t> et al., 2020).</a:t>
            </a:r>
            <a:endParaRPr lang="en-GB" sz="2000" dirty="0">
              <a:latin typeface="Arial" panose="020B0604020202020204" pitchFamily="34" charset="0"/>
              <a:cs typeface="Arial" panose="020B0604020202020204" pitchFamily="34" charset="0"/>
            </a:endParaRPr>
          </a:p>
          <a:p>
            <a:pPr marL="342900" indent="-342900" algn="just"/>
            <a:r>
              <a:rPr lang="en-GB" sz="2000" dirty="0">
                <a:latin typeface="Arial" panose="020B0604020202020204" pitchFamily="34" charset="0"/>
                <a:cs typeface="Arial" panose="020B0604020202020204" pitchFamily="34" charset="0"/>
              </a:rPr>
              <a:t>For coarse resolution infrared instruments like IASI, </a:t>
            </a:r>
            <a:r>
              <a:rPr lang="en-GB" sz="2000" b="1" dirty="0">
                <a:latin typeface="Arial" panose="020B0604020202020204" pitchFamily="34" charset="0"/>
                <a:cs typeface="Arial" panose="020B0604020202020204" pitchFamily="34" charset="0"/>
              </a:rPr>
              <a:t>these NNs have been designed for a retrieval at the pixel level</a:t>
            </a:r>
            <a:r>
              <a:rPr lang="en-GB" sz="2000"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98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365125"/>
            <a:ext cx="10515600" cy="1325563"/>
          </a:xfrm>
        </p:spPr>
        <p:txBody>
          <a:bodyPr/>
          <a:lstStyle/>
          <a:p>
            <a:pPr algn="r"/>
            <a:r>
              <a:rPr lang="en-US" b="1" dirty="0">
                <a:latin typeface="Arial" panose="020B0604020202020204" pitchFamily="34" charset="0"/>
                <a:cs typeface="Arial" panose="020B0604020202020204" pitchFamily="34" charset="0"/>
              </a:rPr>
              <a:t>Motivation</a:t>
            </a: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838200" y="1825625"/>
            <a:ext cx="10515600" cy="4351338"/>
          </a:xfrm>
        </p:spPr>
        <p:txBody>
          <a:bodyPr>
            <a:normAutofit/>
          </a:bodyPr>
          <a:lstStyle/>
          <a:p>
            <a:pPr marL="342900" indent="-342900">
              <a:buAutoNum type="arabicPeriod"/>
            </a:pPr>
            <a:r>
              <a:rPr lang="en-GB" sz="2000" dirty="0">
                <a:latin typeface="Arial" panose="020B0604020202020204" pitchFamily="34" charset="0"/>
                <a:cs typeface="Arial" panose="020B0604020202020204" pitchFamily="34" charset="0"/>
              </a:rPr>
              <a:t>Compare traditional Neural Networks (NNs) and Deep Learning (DL) approaches </a:t>
            </a:r>
            <a:r>
              <a:rPr lang="en-GB" sz="2000" b="1" dirty="0">
                <a:latin typeface="Arial" panose="020B0604020202020204" pitchFamily="34" charset="0"/>
                <a:cs typeface="Arial" panose="020B0604020202020204" pitchFamily="34" charset="0"/>
              </a:rPr>
              <a:t>for the retrieval of surface temperature (TS)</a:t>
            </a:r>
            <a:r>
              <a:rPr lang="en-GB" sz="2000" dirty="0">
                <a:latin typeface="Arial" panose="020B0604020202020204" pitchFamily="34" charset="0"/>
                <a:cs typeface="Arial" panose="020B0604020202020204" pitchFamily="34" charset="0"/>
              </a:rPr>
              <a:t>, with a focus on reducing regional biases : </a:t>
            </a:r>
          </a:p>
          <a:p>
            <a:pPr marL="0" indent="0">
              <a:buNone/>
            </a:pPr>
            <a:r>
              <a:rPr lang="en-GB" sz="2000" b="1"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sym typeface="Wingdings" pitchFamily="2" charset="2"/>
              </a:rPr>
              <a:t> </a:t>
            </a:r>
            <a:r>
              <a:rPr lang="en-GB" sz="2000" b="1" dirty="0">
                <a:latin typeface="Arial" panose="020B0604020202020204" pitchFamily="34" charset="0"/>
                <a:cs typeface="Arial" panose="020B0604020202020204" pitchFamily="34" charset="0"/>
              </a:rPr>
              <a:t>Are Deep Learning strategies useful to retrieve surface temperature from IASI observations ? </a:t>
            </a:r>
            <a:endParaRPr lang="en-GB" sz="2000" dirty="0">
              <a:latin typeface="Arial" panose="020B0604020202020204" pitchFamily="34" charset="0"/>
              <a:cs typeface="Arial" panose="020B0604020202020204" pitchFamily="34" charset="0"/>
            </a:endParaRPr>
          </a:p>
          <a:p>
            <a:pPr marL="342900" indent="-342900">
              <a:buAutoNum type="arabicPeriod"/>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2.  Facilitate the assimilation of IASI temperature products by:</a:t>
            </a:r>
            <a:r>
              <a:rPr lang="en-GB" sz="2000" b="1" dirty="0">
                <a:latin typeface="Arial" panose="020B0604020202020204" pitchFamily="34" charset="0"/>
                <a:cs typeface="Arial" panose="020B0604020202020204" pitchFamily="34" charset="0"/>
              </a:rPr>
              <a:t> </a:t>
            </a:r>
          </a:p>
          <a:p>
            <a:pPr marL="1124226" lvl="1" indent="-342900">
              <a:buAutoNum type="arabicPeriod"/>
            </a:pPr>
            <a:r>
              <a:rPr lang="en-GB" sz="2000" b="1" dirty="0">
                <a:latin typeface="Arial" panose="020B0604020202020204" pitchFamily="34" charset="0"/>
                <a:cs typeface="Arial" panose="020B0604020202020204" pitchFamily="34" charset="0"/>
              </a:rPr>
              <a:t>Training on ECMWF ERA5 TS </a:t>
            </a:r>
          </a:p>
          <a:p>
            <a:pPr marL="1124226" lvl="1" indent="-342900">
              <a:buAutoNum type="arabicPeriod"/>
            </a:pPr>
            <a:r>
              <a:rPr lang="en-GB" sz="2000" b="1" dirty="0">
                <a:latin typeface="Arial" panose="020B0604020202020204" pitchFamily="34" charset="0"/>
                <a:cs typeface="Arial" panose="020B0604020202020204" pitchFamily="34" charset="0"/>
              </a:rPr>
              <a:t>And estimating retrieval uncertainties</a:t>
            </a:r>
            <a:endParaRPr lang="en-GB" sz="2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282323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365125"/>
            <a:ext cx="10515600" cy="1325563"/>
          </a:xfrm>
        </p:spPr>
        <p:txBody>
          <a:bodyPr>
            <a:normAutofit/>
          </a:bodyPr>
          <a:lstStyle/>
          <a:p>
            <a:pPr algn="r"/>
            <a:r>
              <a:rPr lang="en-US" sz="4000" b="1" dirty="0">
                <a:latin typeface="Arial" panose="020B0604020202020204" pitchFamily="34" charset="0"/>
                <a:cs typeface="Arial" panose="020B0604020202020204" pitchFamily="34" charset="0"/>
              </a:rPr>
              <a:t>Database: data representation</a:t>
            </a:r>
          </a:p>
        </p:txBody>
      </p:sp>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Content Placeholder 5">
            <a:extLst>
              <a:ext uri="{FF2B5EF4-FFF2-40B4-BE49-F238E27FC236}">
                <a16:creationId xmlns:a16="http://schemas.microsoft.com/office/drawing/2014/main" id="{7D93A1E8-557B-234D-9B20-B8E4E0A900CC}"/>
              </a:ext>
            </a:extLst>
          </p:cNvPr>
          <p:cNvSpPr txBox="1">
            <a:spLocks/>
          </p:cNvSpPr>
          <p:nvPr/>
        </p:nvSpPr>
        <p:spPr>
          <a:xfrm>
            <a:off x="196639" y="4577255"/>
            <a:ext cx="4477671" cy="2032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000" dirty="0">
                <a:latin typeface="Arial" panose="020B0604020202020204" pitchFamily="34" charset="0"/>
                <a:cs typeface="Arial" panose="020B0604020202020204" pitchFamily="34" charset="0"/>
              </a:rPr>
              <a:t>Brightness temperatures from </a:t>
            </a:r>
            <a:r>
              <a:rPr lang="en-GB" sz="2000" b="1" dirty="0">
                <a:latin typeface="Arial" panose="020B0604020202020204" pitchFamily="34" charset="0"/>
                <a:cs typeface="Arial" panose="020B0604020202020204" pitchFamily="34" charset="0"/>
              </a:rPr>
              <a:t>8461 </a:t>
            </a:r>
            <a:r>
              <a:rPr lang="en-GB" sz="2000" dirty="0">
                <a:latin typeface="Arial" panose="020B0604020202020204" pitchFamily="34" charset="0"/>
                <a:cs typeface="Arial" panose="020B0604020202020204" pitchFamily="34" charset="0"/>
              </a:rPr>
              <a:t>IASI channels (TBs) </a:t>
            </a:r>
          </a:p>
          <a:p>
            <a:pPr marL="342900" indent="-342900"/>
            <a:r>
              <a:rPr lang="en-GB" sz="2000" dirty="0">
                <a:latin typeface="Arial" panose="020B0604020202020204" pitchFamily="34" charset="0"/>
                <a:cs typeface="Arial" panose="020B0604020202020204" pitchFamily="34" charset="0"/>
              </a:rPr>
              <a:t>Channel selection</a:t>
            </a:r>
          </a:p>
          <a:p>
            <a:pPr marL="342900" indent="-342900"/>
            <a:r>
              <a:rPr lang="en-GB" sz="2000" dirty="0">
                <a:latin typeface="Arial" panose="020B0604020202020204" pitchFamily="34" charset="0"/>
                <a:cs typeface="Arial" panose="020B0604020202020204" pitchFamily="34" charset="0"/>
              </a:rPr>
              <a:t>PCA Compression</a:t>
            </a:r>
          </a:p>
          <a:p>
            <a:pPr marL="342900" indent="-342900"/>
            <a:endParaRPr lang="en-GB" dirty="0"/>
          </a:p>
        </p:txBody>
      </p:sp>
      <p:grpSp>
        <p:nvGrpSpPr>
          <p:cNvPr id="14" name="Groupe 13">
            <a:extLst>
              <a:ext uri="{FF2B5EF4-FFF2-40B4-BE49-F238E27FC236}">
                <a16:creationId xmlns:a16="http://schemas.microsoft.com/office/drawing/2014/main" id="{AEDDBCF0-EFBA-6945-9E9D-A4C4DDE18735}"/>
              </a:ext>
            </a:extLst>
          </p:cNvPr>
          <p:cNvGrpSpPr/>
          <p:nvPr/>
        </p:nvGrpSpPr>
        <p:grpSpPr>
          <a:xfrm>
            <a:off x="461141" y="1538736"/>
            <a:ext cx="3351315" cy="2535076"/>
            <a:chOff x="4172442" y="2005865"/>
            <a:chExt cx="2257272" cy="1606552"/>
          </a:xfrm>
        </p:grpSpPr>
        <p:pic>
          <p:nvPicPr>
            <p:cNvPr id="15" name="Image 14">
              <a:extLst>
                <a:ext uri="{FF2B5EF4-FFF2-40B4-BE49-F238E27FC236}">
                  <a16:creationId xmlns:a16="http://schemas.microsoft.com/office/drawing/2014/main" id="{F274E9E7-537B-644C-AC90-9715712D98B1}"/>
                </a:ext>
              </a:extLst>
            </p:cNvPr>
            <p:cNvPicPr>
              <a:picLocks noChangeAspect="1"/>
            </p:cNvPicPr>
            <p:nvPr/>
          </p:nvPicPr>
          <p:blipFill>
            <a:blip r:embed="rId3"/>
            <a:stretch>
              <a:fillRect/>
            </a:stretch>
          </p:blipFill>
          <p:spPr>
            <a:xfrm>
              <a:off x="4664413" y="2021741"/>
              <a:ext cx="1765301" cy="1574801"/>
            </a:xfrm>
            <a:prstGeom prst="rect">
              <a:avLst/>
            </a:prstGeom>
          </p:spPr>
        </p:pic>
        <p:pic>
          <p:nvPicPr>
            <p:cNvPr id="16" name="Image 15">
              <a:extLst>
                <a:ext uri="{FF2B5EF4-FFF2-40B4-BE49-F238E27FC236}">
                  <a16:creationId xmlns:a16="http://schemas.microsoft.com/office/drawing/2014/main" id="{13AFE68B-3CC5-634D-B9F1-BB92CECF862A}"/>
                </a:ext>
              </a:extLst>
            </p:cNvPr>
            <p:cNvPicPr>
              <a:picLocks noChangeAspect="1"/>
            </p:cNvPicPr>
            <p:nvPr/>
          </p:nvPicPr>
          <p:blipFill>
            <a:blip r:embed="rId4"/>
            <a:stretch>
              <a:fillRect/>
            </a:stretch>
          </p:blipFill>
          <p:spPr>
            <a:xfrm>
              <a:off x="4172442" y="2005865"/>
              <a:ext cx="457200" cy="1606552"/>
            </a:xfrm>
            <a:prstGeom prst="rect">
              <a:avLst/>
            </a:prstGeom>
          </p:spPr>
        </p:pic>
      </p:grpSp>
      <p:cxnSp>
        <p:nvCxnSpPr>
          <p:cNvPr id="17" name="Connecteur droit 16">
            <a:extLst>
              <a:ext uri="{FF2B5EF4-FFF2-40B4-BE49-F238E27FC236}">
                <a16:creationId xmlns:a16="http://schemas.microsoft.com/office/drawing/2014/main" id="{9B6C76E6-38BB-FC48-A593-C7EF8D868F21}"/>
              </a:ext>
            </a:extLst>
          </p:cNvPr>
          <p:cNvCxnSpPr>
            <a:cxnSpLocks/>
          </p:cNvCxnSpPr>
          <p:nvPr/>
        </p:nvCxnSpPr>
        <p:spPr>
          <a:xfrm flipV="1">
            <a:off x="2806652" y="2316490"/>
            <a:ext cx="2113608" cy="24588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76EF899-2B79-D44F-914F-A0C951465D1F}"/>
              </a:ext>
            </a:extLst>
          </p:cNvPr>
          <p:cNvSpPr/>
          <p:nvPr/>
        </p:nvSpPr>
        <p:spPr>
          <a:xfrm>
            <a:off x="4741958" y="4372374"/>
            <a:ext cx="1552006" cy="662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Channel selection</a:t>
            </a:r>
          </a:p>
        </p:txBody>
      </p:sp>
      <p:sp>
        <p:nvSpPr>
          <p:cNvPr id="19" name="Rectangle 18">
            <a:extLst>
              <a:ext uri="{FF2B5EF4-FFF2-40B4-BE49-F238E27FC236}">
                <a16:creationId xmlns:a16="http://schemas.microsoft.com/office/drawing/2014/main" id="{DD633D7A-F29C-454D-B4AE-FE130BDCCA89}"/>
              </a:ext>
            </a:extLst>
          </p:cNvPr>
          <p:cNvSpPr/>
          <p:nvPr/>
        </p:nvSpPr>
        <p:spPr>
          <a:xfrm>
            <a:off x="7506917" y="4325035"/>
            <a:ext cx="1552005" cy="75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PCA Compression</a:t>
            </a:r>
          </a:p>
        </p:txBody>
      </p:sp>
      <p:sp>
        <p:nvSpPr>
          <p:cNvPr id="20" name="Rectangle 19">
            <a:extLst>
              <a:ext uri="{FF2B5EF4-FFF2-40B4-BE49-F238E27FC236}">
                <a16:creationId xmlns:a16="http://schemas.microsoft.com/office/drawing/2014/main" id="{96850AC0-4188-954F-A740-7CB7881517B2}"/>
              </a:ext>
            </a:extLst>
          </p:cNvPr>
          <p:cNvSpPr/>
          <p:nvPr/>
        </p:nvSpPr>
        <p:spPr>
          <a:xfrm>
            <a:off x="9494906" y="4171296"/>
            <a:ext cx="1672558" cy="1064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3 principal components (depth of the image)</a:t>
            </a:r>
          </a:p>
        </p:txBody>
      </p:sp>
      <p:cxnSp>
        <p:nvCxnSpPr>
          <p:cNvPr id="21" name="Connecteur droit 20">
            <a:extLst>
              <a:ext uri="{FF2B5EF4-FFF2-40B4-BE49-F238E27FC236}">
                <a16:creationId xmlns:a16="http://schemas.microsoft.com/office/drawing/2014/main" id="{7C11F355-D83C-674F-A92D-BC33EA45A09A}"/>
              </a:ext>
            </a:extLst>
          </p:cNvPr>
          <p:cNvCxnSpPr>
            <a:cxnSpLocks/>
            <a:endCxn id="18" idx="0"/>
          </p:cNvCxnSpPr>
          <p:nvPr/>
        </p:nvCxnSpPr>
        <p:spPr>
          <a:xfrm flipH="1">
            <a:off x="5517961" y="3786960"/>
            <a:ext cx="2824268" cy="585414"/>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6DFF6BE-B233-604B-A62B-BD050A4CC3D0}"/>
              </a:ext>
            </a:extLst>
          </p:cNvPr>
          <p:cNvCxnSpPr>
            <a:cxnSpLocks/>
            <a:stCxn id="19" idx="1"/>
            <a:endCxn id="18" idx="3"/>
          </p:cNvCxnSpPr>
          <p:nvPr/>
        </p:nvCxnSpPr>
        <p:spPr>
          <a:xfrm flipH="1">
            <a:off x="6293964" y="4703479"/>
            <a:ext cx="1212953" cy="1"/>
          </a:xfrm>
          <a:prstGeom prst="line">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A32355B6-C6EC-4D47-BA30-F1E6073C83B6}"/>
              </a:ext>
            </a:extLst>
          </p:cNvPr>
          <p:cNvCxnSpPr>
            <a:cxnSpLocks/>
            <a:stCxn id="20" idx="1"/>
            <a:endCxn id="19" idx="3"/>
          </p:cNvCxnSpPr>
          <p:nvPr/>
        </p:nvCxnSpPr>
        <p:spPr>
          <a:xfrm flipH="1">
            <a:off x="9058922" y="4703479"/>
            <a:ext cx="435984" cy="0"/>
          </a:xfrm>
          <a:prstGeom prst="line">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BE87E8EE-F060-B44C-B3A7-C226C59721A3}"/>
              </a:ext>
            </a:extLst>
          </p:cNvPr>
          <p:cNvPicPr>
            <a:picLocks noChangeAspect="1"/>
          </p:cNvPicPr>
          <p:nvPr/>
        </p:nvPicPr>
        <p:blipFill>
          <a:blip r:embed="rId3"/>
          <a:stretch>
            <a:fillRect/>
          </a:stretch>
        </p:blipFill>
        <p:spPr>
          <a:xfrm>
            <a:off x="10794656" y="4953298"/>
            <a:ext cx="1134592" cy="1091495"/>
          </a:xfrm>
          <a:prstGeom prst="rect">
            <a:avLst/>
          </a:prstGeom>
        </p:spPr>
      </p:pic>
      <p:pic>
        <p:nvPicPr>
          <p:cNvPr id="25" name="Image 24">
            <a:extLst>
              <a:ext uri="{FF2B5EF4-FFF2-40B4-BE49-F238E27FC236}">
                <a16:creationId xmlns:a16="http://schemas.microsoft.com/office/drawing/2014/main" id="{716D013B-B031-9D4D-87D5-702C4F5898CC}"/>
              </a:ext>
            </a:extLst>
          </p:cNvPr>
          <p:cNvPicPr>
            <a:picLocks noChangeAspect="1"/>
          </p:cNvPicPr>
          <p:nvPr/>
        </p:nvPicPr>
        <p:blipFill>
          <a:blip r:embed="rId3"/>
          <a:stretch>
            <a:fillRect/>
          </a:stretch>
        </p:blipFill>
        <p:spPr>
          <a:xfrm>
            <a:off x="10705683" y="5028587"/>
            <a:ext cx="1134592" cy="1091495"/>
          </a:xfrm>
          <a:prstGeom prst="rect">
            <a:avLst/>
          </a:prstGeom>
        </p:spPr>
      </p:pic>
      <p:pic>
        <p:nvPicPr>
          <p:cNvPr id="26" name="Image 25">
            <a:extLst>
              <a:ext uri="{FF2B5EF4-FFF2-40B4-BE49-F238E27FC236}">
                <a16:creationId xmlns:a16="http://schemas.microsoft.com/office/drawing/2014/main" id="{850DA705-E15D-894A-95C8-ADEF05A97E45}"/>
              </a:ext>
            </a:extLst>
          </p:cNvPr>
          <p:cNvPicPr>
            <a:picLocks noChangeAspect="1"/>
          </p:cNvPicPr>
          <p:nvPr/>
        </p:nvPicPr>
        <p:blipFill>
          <a:blip r:embed="rId3"/>
          <a:stretch>
            <a:fillRect/>
          </a:stretch>
        </p:blipFill>
        <p:spPr>
          <a:xfrm>
            <a:off x="10604377" y="5141169"/>
            <a:ext cx="1134592" cy="1091495"/>
          </a:xfrm>
          <a:prstGeom prst="rect">
            <a:avLst/>
          </a:prstGeom>
        </p:spPr>
      </p:pic>
      <p:sp>
        <p:nvSpPr>
          <p:cNvPr id="27" name="ZoneTexte 26">
            <a:extLst>
              <a:ext uri="{FF2B5EF4-FFF2-40B4-BE49-F238E27FC236}">
                <a16:creationId xmlns:a16="http://schemas.microsoft.com/office/drawing/2014/main" id="{BD2E15DF-D187-6647-BFD8-F28399CDD1FE}"/>
              </a:ext>
            </a:extLst>
          </p:cNvPr>
          <p:cNvSpPr txBox="1"/>
          <p:nvPr/>
        </p:nvSpPr>
        <p:spPr>
          <a:xfrm rot="20988396">
            <a:off x="3728748" y="2028755"/>
            <a:ext cx="1275221" cy="369332"/>
          </a:xfrm>
          <a:prstGeom prst="rect">
            <a:avLst/>
          </a:prstGeom>
          <a:noFill/>
        </p:spPr>
        <p:txBody>
          <a:bodyPr wrap="none" rtlCol="0">
            <a:spAutoFit/>
          </a:bodyPr>
          <a:lstStyle/>
          <a:p>
            <a:r>
              <a:rPr lang="fr-FR" dirty="0"/>
              <a:t>One pixel</a:t>
            </a:r>
          </a:p>
        </p:txBody>
      </p:sp>
      <p:sp>
        <p:nvSpPr>
          <p:cNvPr id="28" name="ZoneTexte 27">
            <a:extLst>
              <a:ext uri="{FF2B5EF4-FFF2-40B4-BE49-F238E27FC236}">
                <a16:creationId xmlns:a16="http://schemas.microsoft.com/office/drawing/2014/main" id="{1023A92E-80F6-D04D-A3C1-8175E9024937}"/>
              </a:ext>
            </a:extLst>
          </p:cNvPr>
          <p:cNvSpPr txBox="1"/>
          <p:nvPr/>
        </p:nvSpPr>
        <p:spPr>
          <a:xfrm>
            <a:off x="5668788" y="5173136"/>
            <a:ext cx="2544607" cy="338554"/>
          </a:xfrm>
          <a:prstGeom prst="rect">
            <a:avLst/>
          </a:prstGeom>
          <a:noFill/>
        </p:spPr>
        <p:txBody>
          <a:bodyPr wrap="none" rtlCol="0">
            <a:spAutoFit/>
          </a:bodyPr>
          <a:lstStyle/>
          <a:p>
            <a:r>
              <a:rPr lang="fr-FR" sz="1600" i="1" dirty="0">
                <a:solidFill>
                  <a:srgbClr val="8197A6"/>
                </a:solidFill>
                <a:latin typeface="Arial" panose="020B0604020202020204" pitchFamily="34" charset="0"/>
                <a:cs typeface="Arial" panose="020B0604020202020204" pitchFamily="34" charset="0"/>
              </a:rPr>
              <a:t>(Pellet, V., F. Aires, 2018.)</a:t>
            </a:r>
          </a:p>
        </p:txBody>
      </p:sp>
      <p:pic>
        <p:nvPicPr>
          <p:cNvPr id="29" name="Image 28">
            <a:extLst>
              <a:ext uri="{FF2B5EF4-FFF2-40B4-BE49-F238E27FC236}">
                <a16:creationId xmlns:a16="http://schemas.microsoft.com/office/drawing/2014/main" id="{26128733-51DE-9440-889D-4E74D3211896}"/>
              </a:ext>
            </a:extLst>
          </p:cNvPr>
          <p:cNvPicPr>
            <a:picLocks noChangeAspect="1"/>
          </p:cNvPicPr>
          <p:nvPr/>
        </p:nvPicPr>
        <p:blipFill>
          <a:blip r:embed="rId5"/>
          <a:stretch>
            <a:fillRect/>
          </a:stretch>
        </p:blipFill>
        <p:spPr>
          <a:xfrm>
            <a:off x="4920260" y="1427487"/>
            <a:ext cx="6843937" cy="2359473"/>
          </a:xfrm>
          <a:prstGeom prst="rect">
            <a:avLst/>
          </a:prstGeom>
        </p:spPr>
      </p:pic>
    </p:spTree>
    <p:extLst>
      <p:ext uri="{BB962C8B-B14F-4D97-AF65-F5344CB8AC3E}">
        <p14:creationId xmlns:p14="http://schemas.microsoft.com/office/powerpoint/2010/main" val="381292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825625"/>
            <a:ext cx="4090631" cy="4351338"/>
          </a:xfrm>
        </p:spPr>
        <p:txBody>
          <a:bodyPr>
            <a:normAutofit fontScale="92500" lnSpcReduction="10000"/>
          </a:bodyPr>
          <a:lstStyle/>
          <a:p>
            <a:pPr marL="342900" indent="-342900"/>
            <a:r>
              <a:rPr lang="en-GB" sz="2000" b="1" dirty="0">
                <a:latin typeface="Arial" panose="020B0604020202020204" pitchFamily="34" charset="0"/>
                <a:cs typeface="Arial" panose="020B0604020202020204" pitchFamily="34" charset="0"/>
              </a:rPr>
              <a:t>Traditionally: MLP are applied at the pixel scale </a:t>
            </a:r>
            <a:r>
              <a:rPr lang="en-GB" sz="2000" dirty="0">
                <a:latin typeface="Arial" panose="020B0604020202020204" pitchFamily="34" charset="0"/>
                <a:cs typeface="Arial" panose="020B0604020202020204" pitchFamily="34" charset="0"/>
              </a:rPr>
              <a:t>=&gt; the networks must </a:t>
            </a:r>
            <a:r>
              <a:rPr lang="en-GB" sz="2000" b="1" dirty="0">
                <a:latin typeface="Arial" panose="020B0604020202020204" pitchFamily="34" charset="0"/>
                <a:cs typeface="Arial" panose="020B0604020202020204" pitchFamily="34" charset="0"/>
              </a:rPr>
              <a:t>make trade-offs </a:t>
            </a:r>
            <a:r>
              <a:rPr lang="en-GB" sz="2000" dirty="0">
                <a:latin typeface="Arial" panose="020B0604020202020204" pitchFamily="34" charset="0"/>
                <a:cs typeface="Arial" panose="020B0604020202020204" pitchFamily="34" charset="0"/>
              </a:rPr>
              <a:t>between all the pixels</a:t>
            </a:r>
          </a:p>
          <a:p>
            <a:pPr marL="342900" indent="-342900"/>
            <a:r>
              <a:rPr lang="en-GB" sz="2000" dirty="0">
                <a:latin typeface="Arial" panose="020B0604020202020204" pitchFamily="34" charset="0"/>
                <a:cs typeface="Arial" panose="020B0604020202020204" pitchFamily="34" charset="0"/>
              </a:rPr>
              <a:t>This results in </a:t>
            </a:r>
            <a:r>
              <a:rPr lang="en-GB" sz="2000" b="1" dirty="0">
                <a:latin typeface="Arial" panose="020B0604020202020204" pitchFamily="34" charset="0"/>
                <a:cs typeface="Arial" panose="020B0604020202020204" pitchFamily="34" charset="0"/>
              </a:rPr>
              <a:t>regional biases </a:t>
            </a:r>
            <a:r>
              <a:rPr lang="en-GB" sz="2000" dirty="0">
                <a:latin typeface="Arial" panose="020B0604020202020204" pitchFamily="34" charset="0"/>
                <a:cs typeface="Arial" panose="020B0604020202020204" pitchFamily="34" charset="0"/>
              </a:rPr>
              <a:t>because an unbiased estimator = unbiased globally, but not regionally</a:t>
            </a:r>
          </a:p>
          <a:p>
            <a:pPr marL="342900" indent="-342900"/>
            <a:r>
              <a:rPr lang="en-GB" sz="2000" b="1" dirty="0">
                <a:latin typeface="Arial" panose="020B0604020202020204" pitchFamily="34" charset="0"/>
                <a:cs typeface="Arial" panose="020B0604020202020204" pitchFamily="34" charset="0"/>
              </a:rPr>
              <a:t>Objective: to see if localization (localization variables or image processing approaches) can reduce these biases</a:t>
            </a:r>
          </a:p>
          <a:p>
            <a:pPr marL="342900" indent="-342900"/>
            <a:r>
              <a:rPr lang="en-GB" sz="2000" dirty="0">
                <a:latin typeface="Arial" panose="020B0604020202020204" pitchFamily="34" charset="0"/>
                <a:cs typeface="Arial" panose="020B0604020202020204" pitchFamily="34" charset="0"/>
              </a:rPr>
              <a:t>Localization of an MLP: Adding localization variables such as Land Fraction, Altitude, … even Lat, Lon. </a:t>
            </a:r>
          </a:p>
        </p:txBody>
      </p:sp>
      <p:pic>
        <p:nvPicPr>
          <p:cNvPr id="11" name="Image 10">
            <a:extLst>
              <a:ext uri="{FF2B5EF4-FFF2-40B4-BE49-F238E27FC236}">
                <a16:creationId xmlns:a16="http://schemas.microsoft.com/office/drawing/2014/main" id="{D8EC3436-2A1B-2F4C-A3CA-903B70FBBAD9}"/>
              </a:ext>
            </a:extLst>
          </p:cNvPr>
          <p:cNvPicPr>
            <a:picLocks noChangeAspect="1"/>
          </p:cNvPicPr>
          <p:nvPr/>
        </p:nvPicPr>
        <p:blipFill>
          <a:blip r:embed="rId3"/>
          <a:stretch>
            <a:fillRect/>
          </a:stretch>
        </p:blipFill>
        <p:spPr>
          <a:xfrm>
            <a:off x="4547831" y="1445705"/>
            <a:ext cx="5076544" cy="2640232"/>
          </a:xfrm>
          <a:prstGeom prst="rect">
            <a:avLst/>
          </a:prstGeom>
        </p:spPr>
      </p:pic>
      <p:sp>
        <p:nvSpPr>
          <p:cNvPr id="12" name="ZoneTexte 11">
            <a:extLst>
              <a:ext uri="{FF2B5EF4-FFF2-40B4-BE49-F238E27FC236}">
                <a16:creationId xmlns:a16="http://schemas.microsoft.com/office/drawing/2014/main" id="{AFB36298-4D6F-CD4E-B2FE-E0424E137DEF}"/>
              </a:ext>
            </a:extLst>
          </p:cNvPr>
          <p:cNvSpPr txBox="1"/>
          <p:nvPr/>
        </p:nvSpPr>
        <p:spPr>
          <a:xfrm>
            <a:off x="4454330" y="3628923"/>
            <a:ext cx="1512618"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Pixel:</a:t>
            </a:r>
          </a:p>
          <a:p>
            <a:pPr algn="ctr"/>
            <a:r>
              <a:rPr lang="en-US" sz="2400" dirty="0">
                <a:latin typeface="Arial" panose="020B0604020202020204" pitchFamily="34" charset="0"/>
                <a:cs typeface="Arial" panose="020B0604020202020204" pitchFamily="34" charset="0"/>
              </a:rPr>
              <a:t>3 PCs</a:t>
            </a:r>
          </a:p>
        </p:txBody>
      </p:sp>
      <p:sp>
        <p:nvSpPr>
          <p:cNvPr id="13" name="ZoneTexte 12">
            <a:extLst>
              <a:ext uri="{FF2B5EF4-FFF2-40B4-BE49-F238E27FC236}">
                <a16:creationId xmlns:a16="http://schemas.microsoft.com/office/drawing/2014/main" id="{CCE0158B-6B5A-D249-8429-4DB5C5FD95CB}"/>
              </a:ext>
            </a:extLst>
          </p:cNvPr>
          <p:cNvSpPr txBox="1"/>
          <p:nvPr/>
        </p:nvSpPr>
        <p:spPr>
          <a:xfrm>
            <a:off x="5807537" y="1115343"/>
            <a:ext cx="6244786" cy="338554"/>
          </a:xfrm>
          <a:prstGeom prst="rect">
            <a:avLst/>
          </a:prstGeom>
          <a:noFill/>
        </p:spPr>
        <p:txBody>
          <a:bodyPr wrap="none" rtlCol="0">
            <a:spAutoFit/>
          </a:bodyPr>
          <a:lstStyle/>
          <a:p>
            <a:r>
              <a:rPr lang="fr-FR" sz="1600" i="1" dirty="0">
                <a:solidFill>
                  <a:srgbClr val="003249"/>
                </a:solidFill>
                <a:latin typeface="Arial" panose="020B0604020202020204" pitchFamily="34" charset="0"/>
                <a:cs typeface="Arial" panose="020B0604020202020204" pitchFamily="34" charset="0"/>
              </a:rPr>
              <a:t>(Paul, M., F. Aires, and C. </a:t>
            </a:r>
            <a:r>
              <a:rPr lang="fr-FR" sz="1600" i="1" dirty="0" err="1">
                <a:solidFill>
                  <a:srgbClr val="003249"/>
                </a:solidFill>
                <a:latin typeface="Arial" panose="020B0604020202020204" pitchFamily="34" charset="0"/>
                <a:cs typeface="Arial" panose="020B0604020202020204" pitchFamily="34" charset="0"/>
              </a:rPr>
              <a:t>Prigent</a:t>
            </a:r>
            <a:r>
              <a:rPr lang="fr-FR" sz="1600" i="1" dirty="0">
                <a:solidFill>
                  <a:srgbClr val="003249"/>
                </a:solidFill>
                <a:latin typeface="Arial" panose="020B0604020202020204" pitchFamily="34" charset="0"/>
                <a:cs typeface="Arial" panose="020B0604020202020204" pitchFamily="34" charset="0"/>
              </a:rPr>
              <a:t>, 2012., </a:t>
            </a:r>
            <a:r>
              <a:rPr lang="fr-FR" sz="1600" i="1" dirty="0" err="1">
                <a:solidFill>
                  <a:srgbClr val="003249"/>
                </a:solidFill>
                <a:latin typeface="Arial" panose="020B0604020202020204" pitchFamily="34" charset="0"/>
                <a:cs typeface="Arial" panose="020B0604020202020204" pitchFamily="34" charset="0"/>
              </a:rPr>
              <a:t>Safieddine</a:t>
            </a:r>
            <a:r>
              <a:rPr lang="fr-FR" sz="1600" i="1" dirty="0">
                <a:solidFill>
                  <a:srgbClr val="003249"/>
                </a:solidFill>
                <a:latin typeface="Arial" panose="020B0604020202020204" pitchFamily="34" charset="0"/>
                <a:cs typeface="Arial" panose="020B0604020202020204" pitchFamily="34" charset="0"/>
              </a:rPr>
              <a:t>, et al., 2020.)</a:t>
            </a:r>
          </a:p>
        </p:txBody>
      </p:sp>
      <p:pic>
        <p:nvPicPr>
          <p:cNvPr id="15" name="Image 14" descr="Une image contenant texte, fenêtre&#10;&#10;Description générée automatiquement">
            <a:extLst>
              <a:ext uri="{FF2B5EF4-FFF2-40B4-BE49-F238E27FC236}">
                <a16:creationId xmlns:a16="http://schemas.microsoft.com/office/drawing/2014/main" id="{305AD648-E2FF-684C-A80D-DC5D7CACFF6A}"/>
              </a:ext>
            </a:extLst>
          </p:cNvPr>
          <p:cNvPicPr>
            <a:picLocks noChangeAspect="1"/>
          </p:cNvPicPr>
          <p:nvPr/>
        </p:nvPicPr>
        <p:blipFill>
          <a:blip r:embed="rId4"/>
          <a:stretch>
            <a:fillRect/>
          </a:stretch>
        </p:blipFill>
        <p:spPr>
          <a:xfrm>
            <a:off x="8746756" y="3695827"/>
            <a:ext cx="2892886" cy="258070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315931F0-C43C-4846-B1C5-63A5F09C754A}"/>
              </a:ext>
            </a:extLst>
          </p:cNvPr>
          <p:cNvPicPr>
            <a:picLocks noChangeAspect="1"/>
          </p:cNvPicPr>
          <p:nvPr/>
        </p:nvPicPr>
        <p:blipFill rotWithShape="1">
          <a:blip r:embed="rId5"/>
          <a:srcRect l="39292"/>
          <a:stretch/>
        </p:blipFill>
        <p:spPr>
          <a:xfrm>
            <a:off x="8175362" y="3676819"/>
            <a:ext cx="450834" cy="2712639"/>
          </a:xfrm>
          <a:prstGeom prst="rect">
            <a:avLst/>
          </a:prstGeom>
        </p:spPr>
      </p:pic>
      <p:sp>
        <p:nvSpPr>
          <p:cNvPr id="18" name="ZoneTexte 17">
            <a:extLst>
              <a:ext uri="{FF2B5EF4-FFF2-40B4-BE49-F238E27FC236}">
                <a16:creationId xmlns:a16="http://schemas.microsoft.com/office/drawing/2014/main" id="{CAFA8273-609D-9743-A9E9-6092CB9BF802}"/>
              </a:ext>
            </a:extLst>
          </p:cNvPr>
          <p:cNvSpPr txBox="1"/>
          <p:nvPr/>
        </p:nvSpPr>
        <p:spPr>
          <a:xfrm>
            <a:off x="6787035" y="4704852"/>
            <a:ext cx="151261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Bias (K)</a:t>
            </a:r>
          </a:p>
        </p:txBody>
      </p:sp>
      <p:cxnSp>
        <p:nvCxnSpPr>
          <p:cNvPr id="19" name="Connecteur droit 18">
            <a:extLst>
              <a:ext uri="{FF2B5EF4-FFF2-40B4-BE49-F238E27FC236}">
                <a16:creationId xmlns:a16="http://schemas.microsoft.com/office/drawing/2014/main" id="{326C34D6-5E78-5C48-A728-73F1F0FA52D1}"/>
              </a:ext>
            </a:extLst>
          </p:cNvPr>
          <p:cNvCxnSpPr>
            <a:cxnSpLocks/>
          </p:cNvCxnSpPr>
          <p:nvPr/>
        </p:nvCxnSpPr>
        <p:spPr>
          <a:xfrm>
            <a:off x="8785730" y="2993703"/>
            <a:ext cx="1024080" cy="1474780"/>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55B3C0B-9243-9449-A867-7FD040D4D580}"/>
              </a:ext>
            </a:extLst>
          </p:cNvPr>
          <p:cNvSpPr txBox="1">
            <a:spLocks/>
          </p:cNvSpPr>
          <p:nvPr/>
        </p:nvSpPr>
        <p:spPr>
          <a:xfrm>
            <a:off x="838200" y="365125"/>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b="1">
                <a:latin typeface="Arial" panose="020B0604020202020204" pitchFamily="34" charset="0"/>
                <a:cs typeface="Arial" panose="020B0604020202020204" pitchFamily="34" charset="0"/>
              </a:rPr>
              <a:t>Methodology – Multilayer Perceptron (MLP)</a:t>
            </a:r>
            <a:br>
              <a:rPr lang="en-GB" sz="2800" b="1">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9E05777-D70B-F34E-8E72-47F112778C71}"/>
              </a:ext>
            </a:extLst>
          </p:cNvPr>
          <p:cNvGrpSpPr/>
          <p:nvPr/>
        </p:nvGrpSpPr>
        <p:grpSpPr>
          <a:xfrm>
            <a:off x="0" y="0"/>
            <a:ext cx="12192000" cy="6858000"/>
            <a:chOff x="0" y="0"/>
            <a:chExt cx="12192000" cy="6858000"/>
          </a:xfrm>
        </p:grpSpPr>
        <p:grpSp>
          <p:nvGrpSpPr>
            <p:cNvPr id="16" name="Groupe 15">
              <a:extLst>
                <a:ext uri="{FF2B5EF4-FFF2-40B4-BE49-F238E27FC236}">
                  <a16:creationId xmlns:a16="http://schemas.microsoft.com/office/drawing/2014/main" id="{F6967F8C-3904-5D47-B9E8-F8E8BCC55AE3}"/>
                </a:ext>
              </a:extLst>
            </p:cNvPr>
            <p:cNvGrpSpPr/>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4A4C08DB-4EFB-4640-9D8D-C9435A45A4C5}"/>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2" name="Image 21" descr="download.jpg">
                <a:extLst>
                  <a:ext uri="{FF2B5EF4-FFF2-40B4-BE49-F238E27FC236}">
                    <a16:creationId xmlns:a16="http://schemas.microsoft.com/office/drawing/2014/main" id="{68AA49E6-A3C4-3F4B-A19F-A4174054A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23" name="Image 22" descr="siteon0.png">
                <a:extLst>
                  <a:ext uri="{FF2B5EF4-FFF2-40B4-BE49-F238E27FC236}">
                    <a16:creationId xmlns:a16="http://schemas.microsoft.com/office/drawing/2014/main" id="{66F01E2F-4430-0345-AEB4-63890D7C7207}"/>
                  </a:ext>
                </a:extLst>
              </p:cNvPr>
              <p:cNvPicPr>
                <a:picLocks noChangeAspect="1"/>
              </p:cNvPicPr>
              <p:nvPr/>
            </p:nvPicPr>
            <p:blipFill rotWithShape="1">
              <a:blip r:embed="rId7">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20" name="Connecteur droit 19">
              <a:extLst>
                <a:ext uri="{FF2B5EF4-FFF2-40B4-BE49-F238E27FC236}">
                  <a16:creationId xmlns:a16="http://schemas.microsoft.com/office/drawing/2014/main" id="{5F33518B-30B5-7C4D-9FC0-F0660631982C}"/>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46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365125"/>
            <a:ext cx="10515600" cy="1325563"/>
          </a:xfrm>
        </p:spPr>
        <p:txBody>
          <a:bodyPr/>
          <a:lstStyle/>
          <a:p>
            <a:pPr algn="r"/>
            <a:r>
              <a:rPr lang="en-GB" b="1" dirty="0">
                <a:latin typeface="Arial" panose="020B0604020202020204" pitchFamily="34" charset="0"/>
                <a:cs typeface="Arial" panose="020B0604020202020204" pitchFamily="34" charset="0"/>
              </a:rPr>
              <a:t>From pixels to images</a:t>
            </a:r>
            <a:br>
              <a:rPr lang="en-GB"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35864" y="1845849"/>
            <a:ext cx="7665720" cy="4351338"/>
          </a:xfrm>
        </p:spPr>
        <p:txBody>
          <a:bodyPr>
            <a:normAutofit/>
          </a:bodyPr>
          <a:lstStyle/>
          <a:p>
            <a:pPr marL="285750" indent="-285750"/>
            <a:r>
              <a:rPr lang="en-GB" sz="2000" kern="0" dirty="0">
                <a:latin typeface="Arial" panose="020B0604020202020204" pitchFamily="34" charset="0"/>
                <a:cs typeface="Arial" panose="020B0604020202020204" pitchFamily="34" charset="0"/>
              </a:rPr>
              <a:t>IASI is placed onboard polar orbiting satellites (</a:t>
            </a:r>
            <a:r>
              <a:rPr lang="en-GB" sz="2000" kern="0" dirty="0" err="1">
                <a:latin typeface="Arial" panose="020B0604020202020204" pitchFamily="34" charset="0"/>
                <a:cs typeface="Arial" panose="020B0604020202020204" pitchFamily="34" charset="0"/>
              </a:rPr>
              <a:t>MetOp</a:t>
            </a:r>
            <a:r>
              <a:rPr lang="en-GB" sz="2000" kern="0" dirty="0">
                <a:latin typeface="Arial" panose="020B0604020202020204" pitchFamily="34" charset="0"/>
                <a:cs typeface="Arial" panose="020B0604020202020204" pitchFamily="34" charset="0"/>
              </a:rPr>
              <a:t>) </a:t>
            </a:r>
          </a:p>
          <a:p>
            <a:r>
              <a:rPr lang="en-GB" sz="2000" kern="0" dirty="0">
                <a:latin typeface="Arial" panose="020B0604020202020204" pitchFamily="34" charset="0"/>
                <a:cs typeface="Arial" panose="020B0604020202020204" pitchFamily="34" charset="0"/>
                <a:sym typeface="Wingdings" pitchFamily="2" charset="2"/>
              </a:rPr>
              <a:t>= </a:t>
            </a:r>
            <a:r>
              <a:rPr lang="en-GB" sz="2000" b="1" kern="0" dirty="0">
                <a:latin typeface="Arial" panose="020B0604020202020204" pitchFamily="34" charset="0"/>
                <a:cs typeface="Arial" panose="020B0604020202020204" pitchFamily="34" charset="0"/>
                <a:sym typeface="Wingdings" pitchFamily="2" charset="2"/>
              </a:rPr>
              <a:t>complex acquisition geometry that is NOT an image</a:t>
            </a:r>
          </a:p>
          <a:p>
            <a:r>
              <a:rPr lang="en-GB" sz="2000" kern="0" dirty="0">
                <a:latin typeface="Arial" panose="020B0604020202020204" pitchFamily="34" charset="0"/>
                <a:cs typeface="Arial" panose="020B0604020202020204" pitchFamily="34" charset="0"/>
                <a:sym typeface="Wingdings" pitchFamily="2" charset="2"/>
              </a:rPr>
              <a:t>The choice was </a:t>
            </a:r>
            <a:r>
              <a:rPr lang="en-GB" sz="2000" b="1" kern="0" dirty="0">
                <a:latin typeface="Arial" panose="020B0604020202020204" pitchFamily="34" charset="0"/>
                <a:cs typeface="Arial" panose="020B0604020202020204" pitchFamily="34" charset="0"/>
                <a:sym typeface="Wingdings" pitchFamily="2" charset="2"/>
              </a:rPr>
              <a:t>made here to work on stationary domain </a:t>
            </a:r>
            <a:r>
              <a:rPr lang="en-GB" sz="2000" kern="0" dirty="0">
                <a:latin typeface="Arial" panose="020B0604020202020204" pitchFamily="34" charset="0"/>
                <a:cs typeface="Arial" panose="020B0604020202020204" pitchFamily="34" charset="0"/>
                <a:sym typeface="Wingdings" pitchFamily="2" charset="2"/>
              </a:rPr>
              <a:t>as opposed to generic images </a:t>
            </a:r>
            <a:r>
              <a:rPr lang="en-GB" sz="2000" i="1" kern="0" dirty="0">
                <a:latin typeface="Arial" panose="020B0604020202020204" pitchFamily="34" charset="0"/>
                <a:cs typeface="Arial" panose="020B0604020202020204" pitchFamily="34" charset="0"/>
                <a:sym typeface="Wingdings" pitchFamily="2" charset="2"/>
              </a:rPr>
              <a:t>(Aires, Boucher, Pellet, 2021)</a:t>
            </a:r>
            <a:endParaRPr lang="en-GB" sz="2000" b="1" i="1" kern="0" dirty="0">
              <a:latin typeface="Arial" panose="020B0604020202020204" pitchFamily="34" charset="0"/>
              <a:cs typeface="Arial" panose="020B0604020202020204" pitchFamily="34" charset="0"/>
              <a:sym typeface="Wingdings" pitchFamily="2" charset="2"/>
            </a:endParaRPr>
          </a:p>
          <a:p>
            <a:pPr marL="285750" indent="-285750">
              <a:buFont typeface="Wingdings" pitchFamily="2" charset="2"/>
              <a:buChar char="à"/>
            </a:pPr>
            <a:r>
              <a:rPr lang="en-GB" sz="2000" kern="0" dirty="0">
                <a:latin typeface="Arial" panose="020B0604020202020204" pitchFamily="34" charset="0"/>
                <a:cs typeface="Arial" panose="020B0604020202020204" pitchFamily="34" charset="0"/>
                <a:sym typeface="Wingdings" pitchFamily="2" charset="2"/>
              </a:rPr>
              <a:t>More potential to exploit spatial structures and benefit from CNNs </a:t>
            </a:r>
          </a:p>
          <a:p>
            <a:pPr marL="285750" indent="-285750">
              <a:buFont typeface="Wingdings" pitchFamily="2" charset="2"/>
              <a:buChar char="à"/>
            </a:pPr>
            <a:r>
              <a:rPr lang="en-GB" sz="2000" kern="0" dirty="0">
                <a:latin typeface="Arial" panose="020B0604020202020204" pitchFamily="34" charset="0"/>
                <a:cs typeface="Arial" panose="020B0604020202020204" pitchFamily="34" charset="0"/>
                <a:sym typeface="Wingdings" pitchFamily="2" charset="2"/>
              </a:rPr>
              <a:t>Domain focused over France and its surroundings </a:t>
            </a:r>
          </a:p>
          <a:p>
            <a:endParaRPr lang="en-GB" sz="2000" kern="0" dirty="0">
              <a:latin typeface="Arial" panose="020B0604020202020204" pitchFamily="34" charset="0"/>
              <a:cs typeface="Arial" panose="020B0604020202020204" pitchFamily="34" charset="0"/>
              <a:sym typeface="Wingdings" pitchFamily="2" charset="2"/>
            </a:endParaRPr>
          </a:p>
          <a:p>
            <a:pPr marL="285750" indent="-285750"/>
            <a:r>
              <a:rPr lang="en-GB" sz="2000" kern="0" dirty="0">
                <a:latin typeface="Arial" panose="020B0604020202020204" pitchFamily="34" charset="0"/>
                <a:cs typeface="Arial" panose="020B0604020202020204" pitchFamily="34" charset="0"/>
                <a:sym typeface="Wingdings" pitchFamily="2" charset="2"/>
              </a:rPr>
              <a:t>Missing data has to be filled, due to orbits and clouds</a:t>
            </a:r>
          </a:p>
          <a:p>
            <a:endParaRPr lang="en-GB" sz="2000" kern="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1" name="Image 10">
            <a:extLst>
              <a:ext uri="{FF2B5EF4-FFF2-40B4-BE49-F238E27FC236}">
                <a16:creationId xmlns:a16="http://schemas.microsoft.com/office/drawing/2014/main" id="{9FF8DB41-6CE7-3847-877D-FDB4134C8088}"/>
              </a:ext>
            </a:extLst>
          </p:cNvPr>
          <p:cNvPicPr>
            <a:picLocks noChangeAspect="1"/>
          </p:cNvPicPr>
          <p:nvPr/>
        </p:nvPicPr>
        <p:blipFill>
          <a:blip r:embed="rId5"/>
          <a:stretch>
            <a:fillRect/>
          </a:stretch>
        </p:blipFill>
        <p:spPr>
          <a:xfrm>
            <a:off x="8329395" y="1181693"/>
            <a:ext cx="3655004" cy="2652718"/>
          </a:xfrm>
          <a:prstGeom prst="rect">
            <a:avLst/>
          </a:prstGeom>
        </p:spPr>
      </p:pic>
      <p:pic>
        <p:nvPicPr>
          <p:cNvPr id="12" name="Image 11">
            <a:extLst>
              <a:ext uri="{FF2B5EF4-FFF2-40B4-BE49-F238E27FC236}">
                <a16:creationId xmlns:a16="http://schemas.microsoft.com/office/drawing/2014/main" id="{DBCD5B39-09AC-1049-B71F-2051EA8DB3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3181" y="3953923"/>
            <a:ext cx="2439519" cy="2413566"/>
          </a:xfrm>
          <a:prstGeom prst="rect">
            <a:avLst/>
          </a:prstGeom>
        </p:spPr>
      </p:pic>
    </p:spTree>
    <p:extLst>
      <p:ext uri="{BB962C8B-B14F-4D97-AF65-F5344CB8AC3E}">
        <p14:creationId xmlns:p14="http://schemas.microsoft.com/office/powerpoint/2010/main" val="232985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602869"/>
            <a:ext cx="10515600" cy="1325563"/>
          </a:xfrm>
        </p:spPr>
        <p:txBody>
          <a:bodyPr>
            <a:noAutofit/>
          </a:bodyPr>
          <a:lstStyle/>
          <a:p>
            <a:pPr algn="r"/>
            <a:r>
              <a:rPr lang="en-GB" sz="2800" b="1" dirty="0">
                <a:latin typeface="Arial" panose="020B0604020202020204" pitchFamily="34" charset="0"/>
                <a:cs typeface="Arial" panose="020B0604020202020204" pitchFamily="34" charset="0"/>
              </a:rPr>
              <a:t>Methodology –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Convolutional Neural Networks (CNN) and Localized CNNs )</a:t>
            </a:r>
            <a:br>
              <a:rPr lang="en-GB"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928432"/>
            <a:ext cx="4531862" cy="4351338"/>
          </a:xfrm>
        </p:spPr>
        <p:txBody>
          <a:bodyPr>
            <a:normAutofit/>
          </a:bodyPr>
          <a:lstStyle/>
          <a:p>
            <a:pPr marL="342900" indent="-342900"/>
            <a:r>
              <a:rPr lang="en-GB" sz="2000" dirty="0">
                <a:latin typeface="Arial" panose="020B0604020202020204" pitchFamily="34" charset="0"/>
                <a:cs typeface="Arial" panose="020B0604020202020204" pitchFamily="34" charset="0"/>
              </a:rPr>
              <a:t>Image processing approach</a:t>
            </a:r>
          </a:p>
          <a:p>
            <a:pPr marL="342900" indent="-342900"/>
            <a:r>
              <a:rPr lang="en-GB" sz="2000" b="1" dirty="0">
                <a:latin typeface="Arial" panose="020B0604020202020204" pitchFamily="34" charset="0"/>
                <a:cs typeface="Arial" panose="020B0604020202020204" pitchFamily="34" charset="0"/>
              </a:rPr>
              <a:t>Classical CNN </a:t>
            </a:r>
            <a:r>
              <a:rPr lang="en-GB" sz="2000" dirty="0">
                <a:latin typeface="Arial" panose="020B0604020202020204" pitchFamily="34" charset="0"/>
                <a:cs typeface="Arial" panose="020B0604020202020204" pitchFamily="34" charset="0"/>
              </a:rPr>
              <a:t>- Spatial filters are the same on the whole image: weight sharing.</a:t>
            </a:r>
          </a:p>
          <a:p>
            <a:pPr marL="342900" indent="-342900"/>
            <a:r>
              <a:rPr lang="en-GB" sz="2000" b="1" dirty="0">
                <a:latin typeface="Arial" panose="020B0604020202020204" pitchFamily="34" charset="0"/>
                <a:cs typeface="Arial" panose="020B0604020202020204" pitchFamily="34" charset="0"/>
              </a:rPr>
              <a:t>Localized CNN </a:t>
            </a:r>
            <a:r>
              <a:rPr lang="en-GB" sz="2000" dirty="0">
                <a:latin typeface="Arial" panose="020B0604020202020204" pitchFamily="34" charset="0"/>
                <a:cs typeface="Arial" panose="020B0604020202020204" pitchFamily="34" charset="0"/>
              </a:rPr>
              <a:t>- Specialized filters for each part of the image.</a:t>
            </a:r>
          </a:p>
          <a:p>
            <a:pPr marL="342900" indent="-342900"/>
            <a:r>
              <a:rPr lang="en-GB" sz="2000" dirty="0">
                <a:latin typeface="Arial" panose="020B0604020202020204" pitchFamily="34" charset="0"/>
                <a:cs typeface="Arial" panose="020B0604020202020204" pitchFamily="34" charset="0"/>
              </a:rPr>
              <a:t>Useful for us: specific environment inland, over the sea, over the Alps...</a:t>
            </a:r>
          </a:p>
          <a:p>
            <a:pPr marL="342900" indent="-342900"/>
            <a:r>
              <a:rPr lang="en-GB" sz="2000" dirty="0">
                <a:latin typeface="Arial" panose="020B0604020202020204" pitchFamily="34" charset="0"/>
                <a:cs typeface="Arial" panose="020B0604020202020204" pitchFamily="34" charset="0"/>
              </a:rPr>
              <a:t>Should help to reduce regional biases</a:t>
            </a:r>
            <a:endParaRPr lang="en-GB" sz="2000" dirty="0"/>
          </a:p>
          <a:p>
            <a:pPr marL="342900" indent="-342900"/>
            <a:endParaRPr lang="en-GB" sz="2000" dirty="0"/>
          </a:p>
        </p:txBody>
      </p:sp>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 name="Image 19" descr="Une image contenant texte, carte de visite, graphiques vectoriels&#10;&#10;Description générée automatiquement">
            <a:extLst>
              <a:ext uri="{FF2B5EF4-FFF2-40B4-BE49-F238E27FC236}">
                <a16:creationId xmlns:a16="http://schemas.microsoft.com/office/drawing/2014/main" id="{B807719F-87FE-AB42-B8F0-B26C274B8971}"/>
              </a:ext>
            </a:extLst>
          </p:cNvPr>
          <p:cNvPicPr>
            <a:picLocks noChangeAspect="1"/>
          </p:cNvPicPr>
          <p:nvPr/>
        </p:nvPicPr>
        <p:blipFill rotWithShape="1">
          <a:blip r:embed="rId3"/>
          <a:srcRect l="3213" t="7715" r="3458" b="11295"/>
          <a:stretch/>
        </p:blipFill>
        <p:spPr>
          <a:xfrm>
            <a:off x="5627370" y="3474650"/>
            <a:ext cx="5726430" cy="2478140"/>
          </a:xfrm>
          <a:prstGeom prst="rect">
            <a:avLst/>
          </a:prstGeom>
        </p:spPr>
      </p:pic>
      <p:pic>
        <p:nvPicPr>
          <p:cNvPr id="21" name="Image 20">
            <a:extLst>
              <a:ext uri="{FF2B5EF4-FFF2-40B4-BE49-F238E27FC236}">
                <a16:creationId xmlns:a16="http://schemas.microsoft.com/office/drawing/2014/main" id="{14342EAC-4259-5044-90BF-8607AA01BEF0}"/>
              </a:ext>
            </a:extLst>
          </p:cNvPr>
          <p:cNvPicPr>
            <a:picLocks noChangeAspect="1"/>
          </p:cNvPicPr>
          <p:nvPr/>
        </p:nvPicPr>
        <p:blipFill>
          <a:blip r:embed="rId4"/>
          <a:stretch>
            <a:fillRect/>
          </a:stretch>
        </p:blipFill>
        <p:spPr>
          <a:xfrm>
            <a:off x="5783939" y="1453644"/>
            <a:ext cx="5428325" cy="2021006"/>
          </a:xfrm>
          <a:prstGeom prst="rect">
            <a:avLst/>
          </a:prstGeom>
        </p:spPr>
      </p:pic>
      <p:sp>
        <p:nvSpPr>
          <p:cNvPr id="24" name="ZoneTexte 23">
            <a:extLst>
              <a:ext uri="{FF2B5EF4-FFF2-40B4-BE49-F238E27FC236}">
                <a16:creationId xmlns:a16="http://schemas.microsoft.com/office/drawing/2014/main" id="{F277250B-AE1E-1D42-B0CB-077A0067C6CF}"/>
              </a:ext>
            </a:extLst>
          </p:cNvPr>
          <p:cNvSpPr txBox="1"/>
          <p:nvPr/>
        </p:nvSpPr>
        <p:spPr>
          <a:xfrm>
            <a:off x="6377389" y="6002926"/>
            <a:ext cx="4301755" cy="369332"/>
          </a:xfrm>
          <a:prstGeom prst="rect">
            <a:avLst/>
          </a:prstGeom>
          <a:noFill/>
        </p:spPr>
        <p:txBody>
          <a:bodyPr wrap="none" rtlCol="0">
            <a:spAutoFit/>
          </a:bodyPr>
          <a:lstStyle/>
          <a:p>
            <a:r>
              <a:rPr lang="fr-FR" b="1" dirty="0" err="1"/>
              <a:t>Classical</a:t>
            </a:r>
            <a:r>
              <a:rPr lang="fr-FR" b="1" dirty="0"/>
              <a:t> CNN                             </a:t>
            </a:r>
            <a:r>
              <a:rPr lang="fr-FR" b="1" dirty="0" err="1"/>
              <a:t>Localized</a:t>
            </a:r>
            <a:r>
              <a:rPr lang="fr-FR" b="1" dirty="0"/>
              <a:t> CNN</a:t>
            </a:r>
          </a:p>
        </p:txBody>
      </p:sp>
    </p:spTree>
    <p:extLst>
      <p:ext uri="{BB962C8B-B14F-4D97-AF65-F5344CB8AC3E}">
        <p14:creationId xmlns:p14="http://schemas.microsoft.com/office/powerpoint/2010/main" val="2329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838200" y="459581"/>
            <a:ext cx="10515600" cy="1325563"/>
          </a:xfrm>
        </p:spPr>
        <p:txBody>
          <a:bodyPr>
            <a:noAutofit/>
          </a:bodyPr>
          <a:lstStyle/>
          <a:p>
            <a:pPr algn="r"/>
            <a:r>
              <a:rPr lang="en-GB" sz="3600" b="1" dirty="0">
                <a:latin typeface="Arial" panose="020B0604020202020204" pitchFamily="34" charset="0"/>
                <a:cs typeface="Arial" panose="020B0604020202020204" pitchFamily="34" charset="0"/>
              </a:rPr>
              <a:t>Dealing with missing data</a:t>
            </a:r>
            <a:br>
              <a:rPr lang="en-GB"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825625"/>
                <a:ext cx="7622111" cy="4351338"/>
              </a:xfrm>
            </p:spPr>
            <p:txBody>
              <a:bodyPr>
                <a:normAutofit/>
              </a:bodyPr>
              <a:lstStyle/>
              <a:p>
                <a:pPr marL="425450" lvl="0" indent="-285750">
                  <a:buSzPts val="1400"/>
                </a:pPr>
                <a:r>
                  <a:rPr lang="en-US" sz="2000" dirty="0">
                    <a:latin typeface="Arial" panose="020B0604020202020204" pitchFamily="34" charset="0"/>
                    <a:cs typeface="Arial" panose="020B0604020202020204" pitchFamily="34" charset="0"/>
                  </a:rPr>
                  <a:t>Bilinear interpolation for smaller holes</a:t>
                </a:r>
              </a:p>
              <a:p>
                <a:pPr marL="425450" lvl="0" indent="-285750">
                  <a:buSzPts val="1400"/>
                </a:pPr>
                <a:r>
                  <a:rPr lang="en-US" sz="2000" dirty="0">
                    <a:latin typeface="Arial" panose="020B0604020202020204" pitchFamily="34" charset="0"/>
                    <a:cs typeface="Arial" panose="020B0604020202020204" pitchFamily="34" charset="0"/>
                  </a:rPr>
                  <a:t>PCA-based extrapolation for larger holes</a:t>
                </a:r>
              </a:p>
              <a:p>
                <a:pPr marL="0" lvl="0" indent="0">
                  <a:buSzPts val="1400"/>
                  <a:buNone/>
                </a:pPr>
                <a:endParaRPr lang="en-US" sz="2000" dirty="0">
                  <a:latin typeface="Arial" panose="020B0604020202020204" pitchFamily="34" charset="0"/>
                  <a:cs typeface="Arial" panose="020B0604020202020204" pitchFamily="34" charset="0"/>
                </a:endParaRPr>
              </a:p>
              <a:p>
                <a:pPr marL="0" lvl="0" indent="0">
                  <a:buSzPts val="1400"/>
                  <a:buNone/>
                </a:pPr>
                <a:r>
                  <a:rPr lang="en-US" sz="2000" dirty="0">
                    <a:latin typeface="Arial" panose="020B0604020202020204" pitchFamily="34" charset="0"/>
                    <a:cs typeface="Arial" panose="020B0604020202020204" pitchFamily="34" charset="0"/>
                  </a:rPr>
                  <a:t>1. Extract EOF from clear pixels in the database	</a:t>
                </a:r>
              </a:p>
              <a:p>
                <a:pPr marL="0" lvl="0" indent="0">
                  <a:buSzPts val="1400"/>
                  <a:buNone/>
                </a:pPr>
                <a:r>
                  <a:rPr lang="en-US" sz="2000" dirty="0">
                    <a:latin typeface="Arial" panose="020B0604020202020204" pitchFamily="34" charset="0"/>
                    <a:cs typeface="Arial" panose="020B0604020202020204" pitchFamily="34" charset="0"/>
                  </a:rPr>
                  <a:t>	Representation of an image by PCA: </a:t>
                </a:r>
              </a:p>
              <a:p>
                <a:pPr marL="0" lvl="0" indent="0">
                  <a:buSzPts val="1400"/>
                  <a:buNone/>
                </a:pPr>
                <a:r>
                  <a:rPr lang="en-US" sz="20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X </a:t>
                </a:r>
                <a14:m>
                  <m:oMath xmlns:m="http://schemas.openxmlformats.org/officeDocument/2006/math">
                    <m:r>
                      <a:rPr lang="en-US" sz="1800" b="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𝝀</m:t>
                        </m:r>
                      </m:e>
                      <m:sub>
                        <m:r>
                          <a:rPr lang="en-US" sz="1800" b="1" i="1" smtClean="0">
                            <a:latin typeface="Cambria Math" panose="02040503050406030204" pitchFamily="18" charset="0"/>
                          </a:rPr>
                          <m:t>𝟏</m:t>
                        </m:r>
                      </m:sub>
                    </m:s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𝑭</m:t>
                        </m:r>
                      </m:e>
                      <m:sub>
                        <m:r>
                          <a:rPr lang="en-US" sz="1800" b="1" i="1" smtClean="0">
                            <a:latin typeface="Cambria Math" panose="02040503050406030204" pitchFamily="18" charset="0"/>
                          </a:rPr>
                          <m:t>𝟏</m:t>
                        </m:r>
                      </m:sub>
                    </m:sSub>
                    <m:r>
                      <a:rPr lang="en-US" sz="1800" b="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𝝀</m:t>
                        </m:r>
                      </m:e>
                      <m:sub>
                        <m:r>
                          <a:rPr lang="en-US" sz="1800" b="1" i="1" smtClean="0">
                            <a:latin typeface="Cambria Math" panose="02040503050406030204" pitchFamily="18" charset="0"/>
                          </a:rPr>
                          <m:t>𝟐</m:t>
                        </m:r>
                      </m:sub>
                    </m:s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𝑭</m:t>
                        </m:r>
                      </m:e>
                      <m:sub>
                        <m:r>
                          <a:rPr lang="en-US" sz="1800" b="1" i="1" smtClean="0">
                            <a:latin typeface="Cambria Math" panose="02040503050406030204" pitchFamily="18" charset="0"/>
                          </a:rPr>
                          <m:t>𝟐</m:t>
                        </m:r>
                      </m:sub>
                    </m:sSub>
                    <m:r>
                      <a:rPr lang="en-US" sz="1800" b="1" smtClean="0">
                        <a:latin typeface="Cambria Math" panose="02040503050406030204" pitchFamily="18" charset="0"/>
                      </a:rPr>
                      <m:t>+ …+</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𝝀</m:t>
                        </m:r>
                      </m:e>
                      <m:sub>
                        <m:r>
                          <a:rPr lang="en-US" sz="1800" b="1" i="1" smtClean="0">
                            <a:latin typeface="Cambria Math" panose="02040503050406030204" pitchFamily="18" charset="0"/>
                          </a:rPr>
                          <m:t>𝒎</m:t>
                        </m:r>
                      </m:sub>
                    </m:s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𝑭</m:t>
                        </m:r>
                      </m:e>
                      <m:sub>
                        <m:r>
                          <a:rPr lang="en-US" sz="1800" b="1" i="1" smtClean="0">
                            <a:latin typeface="Cambria Math" panose="02040503050406030204" pitchFamily="18" charset="0"/>
                          </a:rPr>
                          <m:t>𝒎</m:t>
                        </m:r>
                      </m:sub>
                    </m:sSub>
                  </m:oMath>
                </a14:m>
                <a:endParaRPr lang="en-US" sz="2000" b="1" dirty="0">
                  <a:latin typeface="Arial" panose="020B0604020202020204" pitchFamily="34" charset="0"/>
                  <a:cs typeface="Arial" panose="020B0604020202020204" pitchFamily="34" charset="0"/>
                </a:endParaRPr>
              </a:p>
              <a:p>
                <a:pPr marL="0" lvl="0" indent="0">
                  <a:buSzPts val="1400"/>
                  <a:buNone/>
                </a:pPr>
                <a:r>
                  <a:rPr lang="en-US" sz="2000" dirty="0">
                    <a:latin typeface="Arial" panose="020B0604020202020204" pitchFamily="34" charset="0"/>
                    <a:cs typeface="Arial" panose="020B0604020202020204" pitchFamily="34" charset="0"/>
                  </a:rPr>
                  <a:t>2. First guess</a:t>
                </a:r>
              </a:p>
              <a:p>
                <a:pPr marL="0" lvl="0" indent="0">
                  <a:buSzPts val="1400"/>
                  <a:buNone/>
                </a:pPr>
                <a:r>
                  <a:rPr lang="en-US" sz="2000" dirty="0">
                    <a:latin typeface="Arial" panose="020B0604020202020204" pitchFamily="34" charset="0"/>
                    <a:cs typeface="Arial" panose="020B0604020202020204" pitchFamily="34" charset="0"/>
                  </a:rPr>
                  <a:t>3. Optimization : </a:t>
                </a:r>
                <a14:m>
                  <m:oMath xmlns:m="http://schemas.openxmlformats.org/officeDocument/2006/math">
                    <m:limLow>
                      <m:limLowPr>
                        <m:ctrlPr>
                          <a:rPr lang="en-US" sz="2000" b="1" i="1" smtClean="0">
                            <a:latin typeface="Cambria Math" panose="02040503050406030204" pitchFamily="18" charset="0"/>
                          </a:rPr>
                        </m:ctrlPr>
                      </m:limLowPr>
                      <m:e>
                        <m:r>
                          <a:rPr lang="en-US" sz="2000" b="1" i="1" smtClean="0">
                            <a:latin typeface="Cambria Math" panose="02040503050406030204" pitchFamily="18" charset="0"/>
                          </a:rPr>
                          <m:t>𝒎𝒊𝒏</m:t>
                        </m:r>
                      </m:e>
                      <m:lim>
                        <m:r>
                          <a:rPr lang="en-US" sz="2000" b="1" i="1" smtClean="0">
                            <a:latin typeface="Cambria Math" panose="02040503050406030204" pitchFamily="18" charset="0"/>
                          </a:rPr>
                          <m:t>𝜦</m:t>
                        </m:r>
                      </m:lim>
                    </m:limLow>
                    <m:r>
                      <a:rPr lang="en-US" sz="2000" b="1" smtClean="0">
                        <a:latin typeface="Cambria Math" panose="02040503050406030204" pitchFamily="18" charset="0"/>
                      </a:rPr>
                      <m:t> </m:t>
                    </m:r>
                    <m:r>
                      <a:rPr lang="en-US" sz="2000" b="1" i="1" smtClean="0">
                        <a:latin typeface="Cambria Math" panose="02040503050406030204" pitchFamily="18" charset="0"/>
                      </a:rPr>
                      <m:t>𝑿</m:t>
                    </m:r>
                    <m:r>
                      <a:rPr lang="en-US" sz="2000" b="1" i="1" smtClean="0">
                        <a:latin typeface="Cambria Math" panose="02040503050406030204" pitchFamily="18" charset="0"/>
                      </a:rPr>
                      <m:t> −</m:t>
                    </m:r>
                    <m:r>
                      <a:rPr lang="en-US" sz="2000" b="1" i="1" smtClean="0">
                        <a:latin typeface="Cambria Math" panose="02040503050406030204" pitchFamily="18" charset="0"/>
                      </a:rPr>
                      <m:t>𝜦</m:t>
                    </m:r>
                    <m:r>
                      <a:rPr lang="en-US" sz="2000" b="1" i="1" smtClean="0">
                        <a:latin typeface="Cambria Math" panose="02040503050406030204" pitchFamily="18" charset="0"/>
                      </a:rPr>
                      <m:t>𝑭</m:t>
                    </m:r>
                  </m:oMath>
                </a14:m>
                <a:endParaRPr lang="en-US" sz="2000" b="1" dirty="0">
                  <a:latin typeface="Arial" panose="020B0604020202020204" pitchFamily="34" charset="0"/>
                  <a:cs typeface="Arial" panose="020B0604020202020204" pitchFamily="34" charset="0"/>
                </a:endParaRPr>
              </a:p>
              <a:p>
                <a:pPr marL="368300" lvl="1" indent="0">
                  <a:spcBef>
                    <a:spcPts val="1000"/>
                  </a:spcBef>
                  <a:buSzPts val="1400"/>
                  <a:buNone/>
                </a:pPr>
                <a:endParaRPr lang="en-US" b="1" dirty="0"/>
              </a:p>
            </p:txBody>
          </p:sp>
        </mc:Choice>
        <mc:Fallback xmlns="">
          <p:sp>
            <p:nvSpPr>
              <p:cNvPr id="3" name="Espace réservé du contenu 2">
                <a:extLst>
                  <a:ext uri="{FF2B5EF4-FFF2-40B4-BE49-F238E27FC236}">
                    <a16:creationId xmlns:a16="http://schemas.microsoft.com/office/drawing/2014/main" id="{9A71D8D5-725D-1C46-87BA-911CC741D506}"/>
                  </a:ext>
                </a:extLst>
              </p:cNvPr>
              <p:cNvSpPr>
                <a:spLocks noGrp="1" noRot="1" noChangeAspect="1" noMove="1" noResize="1" noEditPoints="1" noAdjustHandles="1" noChangeArrowheads="1" noChangeShapeType="1" noTextEdit="1"/>
              </p:cNvSpPr>
              <p:nvPr>
                <p:ph idx="1"/>
              </p:nvPr>
            </p:nvSpPr>
            <p:spPr>
              <a:xfrm>
                <a:off x="457200" y="1825625"/>
                <a:ext cx="7622111" cy="4351338"/>
              </a:xfrm>
              <a:blipFill>
                <a:blip r:embed="rId3"/>
                <a:stretch>
                  <a:fillRect l="-833" t="-1163"/>
                </a:stretch>
              </a:blipFill>
            </p:spPr>
            <p:txBody>
              <a:bodyPr/>
              <a:lstStyle/>
              <a:p>
                <a:r>
                  <a:rPr lang="en-US">
                    <a:noFill/>
                  </a:rPr>
                  <a:t> </a:t>
                </a:r>
              </a:p>
            </p:txBody>
          </p:sp>
        </mc:Fallback>
      </mc:AlternateContent>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5">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4" name="Image 13">
            <a:extLst>
              <a:ext uri="{FF2B5EF4-FFF2-40B4-BE49-F238E27FC236}">
                <a16:creationId xmlns:a16="http://schemas.microsoft.com/office/drawing/2014/main" id="{3A1EF4A2-6A2B-3D46-B328-3C4A0CC4CA17}"/>
              </a:ext>
            </a:extLst>
          </p:cNvPr>
          <p:cNvPicPr>
            <a:picLocks noChangeAspect="1"/>
          </p:cNvPicPr>
          <p:nvPr/>
        </p:nvPicPr>
        <p:blipFill>
          <a:blip r:embed="rId6"/>
          <a:stretch>
            <a:fillRect/>
          </a:stretch>
        </p:blipFill>
        <p:spPr>
          <a:xfrm>
            <a:off x="6354831" y="1398056"/>
            <a:ext cx="4887304" cy="4351337"/>
          </a:xfrm>
          <a:prstGeom prst="rect">
            <a:avLst/>
          </a:prstGeom>
        </p:spPr>
      </p:pic>
      <p:pic>
        <p:nvPicPr>
          <p:cNvPr id="15" name="Image 14">
            <a:extLst>
              <a:ext uri="{FF2B5EF4-FFF2-40B4-BE49-F238E27FC236}">
                <a16:creationId xmlns:a16="http://schemas.microsoft.com/office/drawing/2014/main" id="{43C09ED2-B5F4-1B4E-BF3C-C9AE68DBEA12}"/>
              </a:ext>
            </a:extLst>
          </p:cNvPr>
          <p:cNvPicPr>
            <a:picLocks noChangeAspect="1"/>
          </p:cNvPicPr>
          <p:nvPr/>
        </p:nvPicPr>
        <p:blipFill>
          <a:blip r:embed="rId7"/>
          <a:stretch>
            <a:fillRect/>
          </a:stretch>
        </p:blipFill>
        <p:spPr>
          <a:xfrm>
            <a:off x="6475103" y="1480750"/>
            <a:ext cx="4710547" cy="4202216"/>
          </a:xfrm>
          <a:prstGeom prst="rect">
            <a:avLst/>
          </a:prstGeom>
        </p:spPr>
      </p:pic>
      <p:pic>
        <p:nvPicPr>
          <p:cNvPr id="16" name="Image 15">
            <a:extLst>
              <a:ext uri="{FF2B5EF4-FFF2-40B4-BE49-F238E27FC236}">
                <a16:creationId xmlns:a16="http://schemas.microsoft.com/office/drawing/2014/main" id="{0E268349-442D-EB4B-8B4C-A8DDC8EBEC34}"/>
              </a:ext>
            </a:extLst>
          </p:cNvPr>
          <p:cNvPicPr>
            <a:picLocks noChangeAspect="1"/>
          </p:cNvPicPr>
          <p:nvPr/>
        </p:nvPicPr>
        <p:blipFill>
          <a:blip r:embed="rId8"/>
          <a:stretch>
            <a:fillRect/>
          </a:stretch>
        </p:blipFill>
        <p:spPr>
          <a:xfrm>
            <a:off x="6475103" y="1480751"/>
            <a:ext cx="4710547" cy="4202213"/>
          </a:xfrm>
          <a:prstGeom prst="rect">
            <a:avLst/>
          </a:prstGeom>
        </p:spPr>
      </p:pic>
    </p:spTree>
    <p:extLst>
      <p:ext uri="{BB962C8B-B14F-4D97-AF65-F5344CB8AC3E}">
        <p14:creationId xmlns:p14="http://schemas.microsoft.com/office/powerpoint/2010/main" val="13409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1979-3408-A342-B31D-69553FCFAD58}"/>
              </a:ext>
            </a:extLst>
          </p:cNvPr>
          <p:cNvSpPr>
            <a:spLocks noGrp="1"/>
          </p:cNvSpPr>
          <p:nvPr>
            <p:ph type="title" idx="4294967295"/>
          </p:nvPr>
        </p:nvSpPr>
        <p:spPr>
          <a:xfrm>
            <a:off x="1241286" y="0"/>
            <a:ext cx="10515600" cy="1325563"/>
          </a:xfrm>
        </p:spPr>
        <p:txBody>
          <a:bodyPr>
            <a:noAutofit/>
          </a:bodyPr>
          <a:lstStyle/>
          <a:p>
            <a:pPr algn="r"/>
            <a:r>
              <a:rPr lang="en-GB" sz="3600" b="1" dirty="0">
                <a:latin typeface="Arial" panose="020B0604020202020204" pitchFamily="34" charset="0"/>
                <a:cs typeface="Arial" panose="020B0604020202020204" pitchFamily="34" charset="0"/>
              </a:rPr>
              <a:t>Comparing Localization Strategies</a:t>
            </a:r>
            <a:endParaRPr lang="en-US" sz="36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A71D8D5-725D-1C46-87BA-911CC741D506}"/>
              </a:ext>
            </a:extLst>
          </p:cNvPr>
          <p:cNvSpPr>
            <a:spLocks noGrp="1"/>
          </p:cNvSpPr>
          <p:nvPr>
            <p:ph idx="4294967295"/>
          </p:nvPr>
        </p:nvSpPr>
        <p:spPr>
          <a:xfrm>
            <a:off x="457200" y="1825625"/>
            <a:ext cx="11521440" cy="4351338"/>
          </a:xfrm>
        </p:spPr>
        <p:txBody>
          <a:bodyPr>
            <a:normAutofit/>
          </a:bodyPr>
          <a:lstStyle/>
          <a:p>
            <a:pPr marL="0" indent="0">
              <a:buNone/>
            </a:pPr>
            <a:r>
              <a:rPr lang="en-GB" sz="2000" dirty="0">
                <a:latin typeface="Arial" panose="020B0604020202020204" pitchFamily="34" charset="0"/>
                <a:cs typeface="Arial" panose="020B0604020202020204" pitchFamily="34" charset="0"/>
              </a:rPr>
              <a:t>We test the following strategies: </a:t>
            </a:r>
          </a:p>
          <a:p>
            <a:pPr marL="0" indent="0">
              <a:buNone/>
            </a:pPr>
            <a:endParaRPr lang="en-GB" sz="2000" dirty="0">
              <a:latin typeface="Arial" panose="020B0604020202020204" pitchFamily="34" charset="0"/>
              <a:cs typeface="Arial" panose="020B0604020202020204" pitchFamily="34" charset="0"/>
            </a:endParaRPr>
          </a:p>
          <a:p>
            <a:pPr marL="342900" indent="-342900">
              <a:buFont typeface="+mj-lt"/>
              <a:buAutoNum type="arabicPeriod"/>
            </a:pPr>
            <a:r>
              <a:rPr lang="en-GB" sz="2000" dirty="0">
                <a:latin typeface="Arial" panose="020B0604020202020204" pitchFamily="34" charset="0"/>
                <a:cs typeface="Arial" panose="020B0604020202020204" pitchFamily="34" charset="0"/>
              </a:rPr>
              <a:t>A single MLP model trained on </a:t>
            </a:r>
            <a:r>
              <a:rPr lang="en-GB" sz="2000" b="1" dirty="0">
                <a:latin typeface="Arial" panose="020B0604020202020204" pitchFamily="34" charset="0"/>
                <a:cs typeface="Arial" panose="020B0604020202020204" pitchFamily="34" charset="0"/>
              </a:rPr>
              <a:t>all pixels of the domain </a:t>
            </a:r>
            <a:r>
              <a:rPr lang="en-GB" sz="2000" dirty="0">
                <a:solidFill>
                  <a:srgbClr val="003249"/>
                </a:solidFill>
                <a:latin typeface="Arial" panose="020B0604020202020204" pitchFamily="34" charset="0"/>
                <a:cs typeface="Arial" panose="020B0604020202020204" pitchFamily="34" charset="0"/>
              </a:rPr>
              <a:t>(General MLP)</a:t>
            </a:r>
            <a:endParaRPr lang="en-GB" sz="2000" b="1" dirty="0">
              <a:solidFill>
                <a:srgbClr val="003249"/>
              </a:solidFill>
              <a:latin typeface="Arial" panose="020B0604020202020204" pitchFamily="34" charset="0"/>
              <a:cs typeface="Arial" panose="020B0604020202020204" pitchFamily="34" charset="0"/>
            </a:endParaRPr>
          </a:p>
          <a:p>
            <a:pPr marL="342900" indent="-342900">
              <a:buFont typeface="+mj-lt"/>
              <a:buAutoNum type="arabicPeriod"/>
            </a:pPr>
            <a:r>
              <a:rPr lang="en-GB" sz="2000" dirty="0">
                <a:latin typeface="Arial" panose="020B0604020202020204" pitchFamily="34" charset="0"/>
                <a:cs typeface="Arial" panose="020B0604020202020204" pitchFamily="34" charset="0"/>
              </a:rPr>
              <a:t>A single MLP model trained on all pixels of the domain </a:t>
            </a:r>
            <a:r>
              <a:rPr lang="en-GB" sz="2000" b="1" dirty="0">
                <a:latin typeface="Arial" panose="020B0604020202020204" pitchFamily="34" charset="0"/>
                <a:cs typeface="Arial" panose="020B0604020202020204" pitchFamily="34" charset="0"/>
              </a:rPr>
              <a:t>with additional localization variables </a:t>
            </a:r>
            <a:r>
              <a:rPr lang="en-GB" sz="2000" dirty="0">
                <a:solidFill>
                  <a:srgbClr val="003249"/>
                </a:solidFill>
                <a:latin typeface="Arial" panose="020B0604020202020204" pitchFamily="34" charset="0"/>
                <a:cs typeface="Arial" panose="020B0604020202020204" pitchFamily="34" charset="0"/>
              </a:rPr>
              <a:t>(General MLP with localization variables)</a:t>
            </a:r>
            <a:endParaRPr lang="en-GB" sz="2000" b="1" dirty="0">
              <a:latin typeface="Arial" panose="020B0604020202020204" pitchFamily="34" charset="0"/>
              <a:cs typeface="Arial" panose="020B0604020202020204" pitchFamily="34" charset="0"/>
            </a:endParaRPr>
          </a:p>
          <a:p>
            <a:pPr marL="342900" indent="-342900">
              <a:buFont typeface="+mj-lt"/>
              <a:buAutoNum type="arabicPeriod"/>
            </a:pPr>
            <a:r>
              <a:rPr lang="en-GB" sz="2000" dirty="0">
                <a:latin typeface="Arial" panose="020B0604020202020204" pitchFamily="34" charset="0"/>
                <a:cs typeface="Arial" panose="020B0604020202020204" pitchFamily="34" charset="0"/>
              </a:rPr>
              <a:t>A MLP model trained independently </a:t>
            </a:r>
            <a:r>
              <a:rPr lang="en-GB" sz="2000" b="1" dirty="0">
                <a:latin typeface="Arial" panose="020B0604020202020204" pitchFamily="34" charset="0"/>
                <a:cs typeface="Arial" panose="020B0604020202020204" pitchFamily="34" charset="0"/>
              </a:rPr>
              <a:t>on each pixel of the domain </a:t>
            </a:r>
            <a:r>
              <a:rPr lang="en-GB" sz="2000" dirty="0">
                <a:latin typeface="Arial" panose="020B0604020202020204" pitchFamily="34" charset="0"/>
                <a:cs typeface="Arial" panose="020B0604020202020204" pitchFamily="34" charset="0"/>
              </a:rPr>
              <a:t>(i.e. 2640 MLP models) </a:t>
            </a:r>
            <a:r>
              <a:rPr lang="en-GB" sz="2000" dirty="0">
                <a:solidFill>
                  <a:srgbClr val="003249"/>
                </a:solidFill>
                <a:latin typeface="Arial" panose="020B0604020202020204" pitchFamily="34" charset="0"/>
                <a:cs typeface="Arial" panose="020B0604020202020204" pitchFamily="34" charset="0"/>
              </a:rPr>
              <a:t>(Pixelwise MLP)</a:t>
            </a:r>
            <a:endParaRPr lang="en-GB" sz="2000" dirty="0">
              <a:latin typeface="Arial" panose="020B0604020202020204" pitchFamily="34" charset="0"/>
              <a:cs typeface="Arial" panose="020B0604020202020204" pitchFamily="34" charset="0"/>
            </a:endParaRPr>
          </a:p>
          <a:p>
            <a:pPr marL="342900" indent="-342900">
              <a:buFont typeface="+mj-lt"/>
              <a:buAutoNum type="arabicPeriod"/>
            </a:pPr>
            <a:r>
              <a:rPr lang="en-GB" sz="2000" dirty="0">
                <a:latin typeface="Arial" panose="020B0604020202020204" pitchFamily="34" charset="0"/>
                <a:cs typeface="Arial" panose="020B0604020202020204" pitchFamily="34" charset="0"/>
              </a:rPr>
              <a:t>A standard CNN model </a:t>
            </a:r>
          </a:p>
          <a:p>
            <a:pPr marL="342900" indent="-342900">
              <a:buFont typeface="+mj-lt"/>
              <a:buAutoNum type="arabicPeriod"/>
            </a:pPr>
            <a:r>
              <a:rPr lang="en-GB" sz="2000" dirty="0">
                <a:latin typeface="Arial" panose="020B0604020202020204" pitchFamily="34" charset="0"/>
                <a:cs typeface="Arial" panose="020B0604020202020204" pitchFamily="34" charset="0"/>
              </a:rPr>
              <a:t>A localized CNN model</a:t>
            </a:r>
          </a:p>
        </p:txBody>
      </p:sp>
      <p:grpSp>
        <p:nvGrpSpPr>
          <p:cNvPr id="4" name="Groupe 3">
            <a:extLst>
              <a:ext uri="{FF2B5EF4-FFF2-40B4-BE49-F238E27FC236}">
                <a16:creationId xmlns:a16="http://schemas.microsoft.com/office/drawing/2014/main" id="{38EC43A6-7581-8A4A-A0F8-2D547D81EF44}"/>
              </a:ext>
            </a:extLst>
          </p:cNvPr>
          <p:cNvGrpSpPr/>
          <p:nvPr/>
        </p:nvGrpSpPr>
        <p:grpSpPr>
          <a:xfrm>
            <a:off x="0" y="0"/>
            <a:ext cx="12192000" cy="6858000"/>
            <a:chOff x="0" y="0"/>
            <a:chExt cx="12192000" cy="6858000"/>
          </a:xfrm>
        </p:grpSpPr>
        <p:grpSp>
          <p:nvGrpSpPr>
            <p:cNvPr id="5" name="Groupe 4">
              <a:extLst>
                <a:ext uri="{FF2B5EF4-FFF2-40B4-BE49-F238E27FC236}">
                  <a16:creationId xmlns:a16="http://schemas.microsoft.com/office/drawing/2014/main" id="{7E5C6382-61B4-3548-999B-EBB47EA8ABEE}"/>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292F6C13-6395-D245-B046-591DE73E20A3}"/>
                  </a:ext>
                </a:extLst>
              </p:cNvPr>
              <p:cNvSpPr/>
              <p:nvPr/>
            </p:nvSpPr>
            <p:spPr>
              <a:xfrm>
                <a:off x="0" y="0"/>
                <a:ext cx="12192000" cy="6858000"/>
              </a:xfrm>
              <a:prstGeom prst="rect">
                <a:avLst/>
              </a:prstGeom>
              <a:noFill/>
              <a:ln w="190500" cmpd="thickThi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descr="download.jpg">
                <a:extLst>
                  <a:ext uri="{FF2B5EF4-FFF2-40B4-BE49-F238E27FC236}">
                    <a16:creationId xmlns:a16="http://schemas.microsoft.com/office/drawing/2014/main" id="{3FF30132-33A1-894F-89DD-25EBC904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73" y="176280"/>
                <a:ext cx="703851" cy="703851"/>
              </a:xfrm>
              <a:prstGeom prst="rect">
                <a:avLst/>
              </a:prstGeom>
            </p:spPr>
          </p:pic>
          <p:pic>
            <p:nvPicPr>
              <p:cNvPr id="9" name="Image 8" descr="siteon0.png">
                <a:extLst>
                  <a:ext uri="{FF2B5EF4-FFF2-40B4-BE49-F238E27FC236}">
                    <a16:creationId xmlns:a16="http://schemas.microsoft.com/office/drawing/2014/main" id="{0C24FCD4-4783-1D48-840D-7DF13185D35A}"/>
                  </a:ext>
                </a:extLst>
              </p:cNvPr>
              <p:cNvPicPr>
                <a:picLocks noChangeAspect="1"/>
              </p:cNvPicPr>
              <p:nvPr/>
            </p:nvPicPr>
            <p:blipFill rotWithShape="1">
              <a:blip r:embed="rId4">
                <a:extLst>
                  <a:ext uri="{28A0092B-C50C-407E-A947-70E740481C1C}">
                    <a14:useLocalDpi xmlns:a14="http://schemas.microsoft.com/office/drawing/2010/main" val="0"/>
                  </a:ext>
                </a:extLst>
              </a:blip>
              <a:srcRect l="12471" r="13190"/>
              <a:stretch/>
            </p:blipFill>
            <p:spPr>
              <a:xfrm>
                <a:off x="139677" y="176280"/>
                <a:ext cx="2203219" cy="769803"/>
              </a:xfrm>
              <a:prstGeom prst="rect">
                <a:avLst/>
              </a:prstGeom>
            </p:spPr>
          </p:pic>
        </p:grpSp>
        <p:cxnSp>
          <p:nvCxnSpPr>
            <p:cNvPr id="6" name="Connecteur droit 5">
              <a:extLst>
                <a:ext uri="{FF2B5EF4-FFF2-40B4-BE49-F238E27FC236}">
                  <a16:creationId xmlns:a16="http://schemas.microsoft.com/office/drawing/2014/main" id="{8C1E77F3-B6E8-674C-97EE-354ED7FA891E}"/>
                </a:ext>
              </a:extLst>
            </p:cNvPr>
            <p:cNvCxnSpPr>
              <a:cxnSpLocks/>
            </p:cNvCxnSpPr>
            <p:nvPr/>
          </p:nvCxnSpPr>
          <p:spPr>
            <a:xfrm>
              <a:off x="139677" y="1035292"/>
              <a:ext cx="304674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3389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9079</TotalTime>
  <Words>4342</Words>
  <Application>Microsoft Macintosh PowerPoint</Application>
  <PresentationFormat>Grand écran</PresentationFormat>
  <Paragraphs>230</Paragraphs>
  <Slides>16</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Cambria Math</vt:lpstr>
      <vt:lpstr>Century Gothic</vt:lpstr>
      <vt:lpstr>Wingdings</vt:lpstr>
      <vt:lpstr>Thème Office</vt:lpstr>
      <vt:lpstr>Deep learning strategies for LST and SST retrieval using IASI observations</vt:lpstr>
      <vt:lpstr>Context</vt:lpstr>
      <vt:lpstr>Motivation</vt:lpstr>
      <vt:lpstr>Database: data representation</vt:lpstr>
      <vt:lpstr>Présentation PowerPoint</vt:lpstr>
      <vt:lpstr>From pixels to images </vt:lpstr>
      <vt:lpstr>Methodology –  Convolutional Neural Networks (CNN) and Localized CNNs ) </vt:lpstr>
      <vt:lpstr>Dealing with missing data </vt:lpstr>
      <vt:lpstr>Comparing Localization Strategies</vt:lpstr>
      <vt:lpstr>Comparing Localization Strategies</vt:lpstr>
      <vt:lpstr>Localized CNN Results</vt:lpstr>
      <vt:lpstr>Estimating Retrieval Uncertainties:  A two-step process  </vt:lpstr>
      <vt:lpstr>Estimating Retrieval Uncertainties  </vt:lpstr>
      <vt:lpstr>Estimating Retrieval Uncertainties: Results  </vt:lpstr>
      <vt:lpstr>Conclusion  </vt:lpstr>
      <vt:lpstr>Perspectives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strategies for LST and SST retrieval using IASI observations</dc:title>
  <dc:creator>lea Boucher</dc:creator>
  <cp:lastModifiedBy>lea Boucher</cp:lastModifiedBy>
  <cp:revision>41</cp:revision>
  <dcterms:created xsi:type="dcterms:W3CDTF">2021-11-26T09:24:46Z</dcterms:created>
  <dcterms:modified xsi:type="dcterms:W3CDTF">2021-12-09T16:32:00Z</dcterms:modified>
</cp:coreProperties>
</file>